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375" r:id="rId5"/>
    <p:sldId id="336" r:id="rId6"/>
    <p:sldId id="387" r:id="rId7"/>
    <p:sldId id="388" r:id="rId8"/>
    <p:sldId id="389" r:id="rId9"/>
    <p:sldId id="390" r:id="rId10"/>
    <p:sldId id="391" r:id="rId11"/>
    <p:sldId id="392" r:id="rId12"/>
    <p:sldId id="396" r:id="rId13"/>
    <p:sldId id="397" r:id="rId14"/>
    <p:sldId id="376" r:id="rId15"/>
    <p:sldId id="365" r:id="rId16"/>
    <p:sldId id="377" r:id="rId17"/>
    <p:sldId id="366" r:id="rId18"/>
    <p:sldId id="367" r:id="rId19"/>
    <p:sldId id="368" r:id="rId20"/>
    <p:sldId id="369" r:id="rId21"/>
    <p:sldId id="370" r:id="rId22"/>
    <p:sldId id="363" r:id="rId23"/>
    <p:sldId id="364" r:id="rId24"/>
    <p:sldId id="378" r:id="rId25"/>
    <p:sldId id="379" r:id="rId26"/>
    <p:sldId id="372" r:id="rId27"/>
    <p:sldId id="394" r:id="rId28"/>
    <p:sldId id="395" r:id="rId29"/>
    <p:sldId id="374" r:id="rId30"/>
    <p:sldId id="358" r:id="rId31"/>
    <p:sldId id="386" r:id="rId32"/>
    <p:sldId id="380" r:id="rId33"/>
    <p:sldId id="382" r:id="rId34"/>
    <p:sldId id="384" r:id="rId35"/>
    <p:sldId id="385" r:id="rId36"/>
    <p:sldId id="393" r:id="rId37"/>
    <p:sldId id="355" r:id="rId38"/>
    <p:sldId id="356" r:id="rId39"/>
    <p:sldId id="300" r:id="rId40"/>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7D33"/>
    <a:srgbClr val="DAA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2" autoAdjust="0"/>
    <p:restoredTop sz="95560" autoAdjust="0"/>
  </p:normalViewPr>
  <p:slideViewPr>
    <p:cSldViewPr snapToGrid="0">
      <p:cViewPr>
        <p:scale>
          <a:sx n="110" d="100"/>
          <a:sy n="110" d="100"/>
        </p:scale>
        <p:origin x="-216" y="75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5895" cy="75895"/>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4185"/>
          </a:xfrm>
          <a:prstGeom prst="rect">
            <a:avLst/>
          </a:prstGeom>
        </p:spPr>
        <p:txBody>
          <a:bodyPr vert="horz" lIns="92958" tIns="46479" rIns="92958" bIns="46479" rtlCol="0"/>
          <a:lstStyle>
            <a:lvl1pPr algn="r">
              <a:defRPr sz="1200"/>
            </a:lvl1pPr>
          </a:lstStyle>
          <a:p>
            <a:fld id="{721918AB-4FF6-450C-8277-E5E197807825}" type="datetimeFigureOut">
              <a:rPr lang="en-US" smtClean="0"/>
              <a:t>10/4/2016</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09758"/>
            <a:ext cx="5588000" cy="4177665"/>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4185"/>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4185"/>
          </a:xfrm>
          <a:prstGeom prst="rect">
            <a:avLst/>
          </a:prstGeom>
        </p:spPr>
        <p:txBody>
          <a:bodyPr vert="horz" lIns="92958" tIns="46479" rIns="92958" bIns="46479" rtlCol="0" anchor="b"/>
          <a:lstStyle>
            <a:lvl1pPr algn="r">
              <a:defRPr sz="1200"/>
            </a:lvl1pPr>
          </a:lstStyle>
          <a:p>
            <a:fld id="{2360EBD9-56E1-4947-8F5C-E5998816ED7B}" type="slidenum">
              <a:rPr lang="en-US" smtClean="0"/>
              <a:t>‹#›</a:t>
            </a:fld>
            <a:endParaRPr lang="en-US"/>
          </a:p>
        </p:txBody>
      </p:sp>
    </p:spTree>
    <p:extLst>
      <p:ext uri="{BB962C8B-B14F-4D97-AF65-F5344CB8AC3E}">
        <p14:creationId xmlns:p14="http://schemas.microsoft.com/office/powerpoint/2010/main" val="4149679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60EBD9-56E1-4947-8F5C-E5998816ED7B}" type="slidenum">
              <a:rPr lang="en-US" smtClean="0"/>
              <a:t>30</a:t>
            </a:fld>
            <a:endParaRPr lang="en-US"/>
          </a:p>
        </p:txBody>
      </p:sp>
    </p:spTree>
    <p:extLst>
      <p:ext uri="{BB962C8B-B14F-4D97-AF65-F5344CB8AC3E}">
        <p14:creationId xmlns:p14="http://schemas.microsoft.com/office/powerpoint/2010/main" val="269088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60EBD9-56E1-4947-8F5C-E5998816ED7B}" type="slidenum">
              <a:rPr lang="en-US" smtClean="0"/>
              <a:t>31</a:t>
            </a:fld>
            <a:endParaRPr lang="en-US"/>
          </a:p>
        </p:txBody>
      </p:sp>
    </p:spTree>
    <p:extLst>
      <p:ext uri="{BB962C8B-B14F-4D97-AF65-F5344CB8AC3E}">
        <p14:creationId xmlns:p14="http://schemas.microsoft.com/office/powerpoint/2010/main" val="2690889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60EBD9-56E1-4947-8F5C-E5998816ED7B}" type="slidenum">
              <a:rPr lang="en-US" smtClean="0"/>
              <a:t>32</a:t>
            </a:fld>
            <a:endParaRPr lang="en-US"/>
          </a:p>
        </p:txBody>
      </p:sp>
    </p:spTree>
    <p:extLst>
      <p:ext uri="{BB962C8B-B14F-4D97-AF65-F5344CB8AC3E}">
        <p14:creationId xmlns:p14="http://schemas.microsoft.com/office/powerpoint/2010/main" val="2690889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60EBD9-56E1-4947-8F5C-E5998816ED7B}" type="slidenum">
              <a:rPr lang="en-US" smtClean="0"/>
              <a:t>33</a:t>
            </a:fld>
            <a:endParaRPr lang="en-US"/>
          </a:p>
        </p:txBody>
      </p:sp>
    </p:spTree>
    <p:extLst>
      <p:ext uri="{BB962C8B-B14F-4D97-AF65-F5344CB8AC3E}">
        <p14:creationId xmlns:p14="http://schemas.microsoft.com/office/powerpoint/2010/main" val="2690889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pic>
        <p:nvPicPr>
          <p:cNvPr id="5" name="Picture 7" descr="AYP1315129.JPG"/>
          <p:cNvPicPr>
            <a:picLocks noChangeAspect="1"/>
          </p:cNvPicPr>
          <p:nvPr userDrawn="1"/>
        </p:nvPicPr>
        <p:blipFill>
          <a:blip r:embed="rId2">
            <a:extLst>
              <a:ext uri="{28A0092B-C50C-407E-A947-70E740481C1C}">
                <a14:useLocalDpi xmlns:a14="http://schemas.microsoft.com/office/drawing/2010/main" val="0"/>
              </a:ext>
            </a:extLst>
          </a:blip>
          <a:srcRect l="17175" r="3770" b="56549"/>
          <a:stretch>
            <a:fillRect/>
          </a:stretch>
        </p:blipFill>
        <p:spPr bwMode="auto">
          <a:xfrm>
            <a:off x="0" y="1235075"/>
            <a:ext cx="91440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88938" y="224117"/>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78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5767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427826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6956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rtlCol="0">
            <a:normAutofit/>
          </a:bodyPr>
          <a:lstStyle/>
          <a:p>
            <a:r>
              <a:rPr lang="en-US" smtClean="0"/>
              <a:t>Click to edit Master title style</a:t>
            </a:r>
            <a:endParaRPr lang="en-US"/>
          </a:p>
        </p:txBody>
      </p:sp>
    </p:spTree>
    <p:extLst>
      <p:ext uri="{BB962C8B-B14F-4D97-AF65-F5344CB8AC3E}">
        <p14:creationId xmlns:p14="http://schemas.microsoft.com/office/powerpoint/2010/main" val="71578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pic>
        <p:nvPicPr>
          <p:cNvPr id="4"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6"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2384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4" name="Picture 7" descr="BLP0039002.JPG"/>
          <p:cNvPicPr>
            <a:picLocks noChangeAspect="1"/>
          </p:cNvPicPr>
          <p:nvPr userDrawn="1"/>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pic>
        <p:nvPicPr>
          <p:cNvPr id="7" name="Picture 2" descr="W:\logos\Optum\OPTUM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48596" y="224118"/>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7982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sp>
        <p:nvSpPr>
          <p:cNvPr id="4"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endParaRPr lang="en-US" altLang="en-US"/>
          </a:p>
        </p:txBody>
      </p:sp>
      <p:pic>
        <p:nvPicPr>
          <p:cNvPr id="5" name="Picture 11" descr="Optum_ColorBand-02"/>
          <p:cNvPicPr preferRelativeResize="0">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2" descr="W:\logos\Optum\OPTUM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02385" y="264459"/>
            <a:ext cx="2343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752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4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90500"/>
            <a:ext cx="82296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143000"/>
            <a:ext cx="8229600" cy="512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Line 9"/>
          <p:cNvSpPr>
            <a:spLocks noChangeShapeType="1"/>
          </p:cNvSpPr>
          <p:nvPr/>
        </p:nvSpPr>
        <p:spPr bwMode="auto">
          <a:xfrm>
            <a:off x="457200" y="1052513"/>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029" name="Picture 12" descr="Optum_ColorBand-02"/>
          <p:cNvPicPr preferRelativeResize="0">
            <a:picLocks noChangeArrowheads="1"/>
          </p:cNvPicPr>
          <p:nvPr/>
        </p:nvPicPr>
        <p:blipFill>
          <a:blip r:embed="rId11">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314700" y="6572250"/>
            <a:ext cx="4865688"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700" b="0" dirty="0" smtClean="0">
                <a:solidFill>
                  <a:schemeClr val="tx1"/>
                </a:solidFill>
              </a:rPr>
              <a:t>Confidential property of Optum. Do not distribute or reproduce without express permission from Optum.</a:t>
            </a:r>
            <a:endParaRPr lang="en-US" sz="700" dirty="0" smtClean="0"/>
          </a:p>
          <a:p>
            <a:pPr fontAlgn="auto">
              <a:spcBef>
                <a:spcPts val="0"/>
              </a:spcBef>
              <a:spcAft>
                <a:spcPts val="0"/>
              </a:spcAft>
              <a:defRPr/>
            </a:pPr>
            <a:endParaRPr lang="en-US" dirty="0"/>
          </a:p>
        </p:txBody>
      </p:sp>
      <p:sp>
        <p:nvSpPr>
          <p:cNvPr id="11" name="Slide Number Placeholder 5"/>
          <p:cNvSpPr txBox="1">
            <a:spLocks/>
          </p:cNvSpPr>
          <p:nvPr/>
        </p:nvSpPr>
        <p:spPr>
          <a:xfrm>
            <a:off x="8178800" y="6572250"/>
            <a:ext cx="457200" cy="209550"/>
          </a:xfrm>
          <a:prstGeom prst="rect">
            <a:avLst/>
          </a:prstGeom>
        </p:spPr>
        <p:txBody>
          <a:bodyPr lIns="0" tIns="0" rIns="0" bIns="0"/>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42BD016-B128-4A70-AE21-3EC4BFCA17AD}" type="slidenum">
              <a:rPr lang="en-US" smtClean="0">
                <a:solidFill>
                  <a:schemeClr val="tx1"/>
                </a:solidFill>
              </a:rPr>
              <a:pPr fontAlgn="auto">
                <a:spcBef>
                  <a:spcPts val="0"/>
                </a:spcBef>
                <a:spcAft>
                  <a:spcPts val="0"/>
                </a:spcAft>
                <a:defRPr/>
              </a:pPr>
              <a:t>‹#›</a:t>
            </a:fld>
            <a:endParaRPr lang="en-US" sz="900" dirty="0">
              <a:solidFill>
                <a:schemeClr val="tx1"/>
              </a:solidFill>
            </a:endParaRPr>
          </a:p>
        </p:txBody>
      </p:sp>
      <p:sp>
        <p:nvSpPr>
          <p:cNvPr id="4" name="Rectangle 3"/>
          <p:cNvSpPr/>
          <p:nvPr/>
        </p:nvSpPr>
        <p:spPr>
          <a:xfrm>
            <a:off x="1439863" y="6438900"/>
            <a:ext cx="222250" cy="17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anchor="ctr"/>
          <a:lstStyle/>
          <a:p>
            <a:pPr algn="ctr" fontAlgn="auto">
              <a:spcBef>
                <a:spcPts val="0"/>
              </a:spcBef>
              <a:spcAft>
                <a:spcPts val="0"/>
              </a:spcAft>
              <a:defRPr/>
            </a:pPr>
            <a:endParaRPr lang="en-US" sz="1600" dirty="0"/>
          </a:p>
        </p:txBody>
      </p:sp>
      <p:pic>
        <p:nvPicPr>
          <p:cNvPr id="12" name="Picture 2" descr="W:\logos\Optum\OPTUM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200" y="6324600"/>
            <a:ext cx="11715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txStyles>
    <p:titleStyle>
      <a:lvl1pPr algn="l" rtl="0" fontAlgn="base">
        <a:spcBef>
          <a:spcPct val="0"/>
        </a:spcBef>
        <a:spcAft>
          <a:spcPct val="0"/>
        </a:spcAft>
        <a:defRPr sz="2400" b="1" kern="1200">
          <a:solidFill>
            <a:schemeClr val="tx1"/>
          </a:solidFill>
          <a:latin typeface="Arial" pitchFamily="34" charset="0"/>
          <a:ea typeface="+mj-ea"/>
          <a:cs typeface="Arial" pitchFamily="34" charset="0"/>
        </a:defRPr>
      </a:lvl1pPr>
      <a:lvl2pPr algn="l" rtl="0" fontAlgn="base">
        <a:spcBef>
          <a:spcPct val="0"/>
        </a:spcBef>
        <a:spcAft>
          <a:spcPct val="0"/>
        </a:spcAft>
        <a:defRPr sz="2400" b="1">
          <a:solidFill>
            <a:schemeClr val="tx1"/>
          </a:solidFill>
          <a:latin typeface="Arial" charset="0"/>
          <a:cs typeface="Arial" charset="0"/>
        </a:defRPr>
      </a:lvl2pPr>
      <a:lvl3pPr algn="l" rtl="0" fontAlgn="base">
        <a:spcBef>
          <a:spcPct val="0"/>
        </a:spcBef>
        <a:spcAft>
          <a:spcPct val="0"/>
        </a:spcAft>
        <a:defRPr sz="2400" b="1">
          <a:solidFill>
            <a:schemeClr val="tx1"/>
          </a:solidFill>
          <a:latin typeface="Arial" charset="0"/>
          <a:cs typeface="Arial" charset="0"/>
        </a:defRPr>
      </a:lvl3pPr>
      <a:lvl4pPr algn="l" rtl="0" fontAlgn="base">
        <a:spcBef>
          <a:spcPct val="0"/>
        </a:spcBef>
        <a:spcAft>
          <a:spcPct val="0"/>
        </a:spcAft>
        <a:defRPr sz="2400" b="1">
          <a:solidFill>
            <a:schemeClr val="tx1"/>
          </a:solidFill>
          <a:latin typeface="Arial" charset="0"/>
          <a:cs typeface="Arial" charset="0"/>
        </a:defRPr>
      </a:lvl4pPr>
      <a:lvl5pPr algn="l" rtl="0" fontAlgn="base">
        <a:spcBef>
          <a:spcPct val="0"/>
        </a:spcBef>
        <a:spcAft>
          <a:spcPct val="0"/>
        </a:spcAft>
        <a:defRPr sz="2400" b="1">
          <a:solidFill>
            <a:schemeClr val="tx1"/>
          </a:solidFill>
          <a:latin typeface="Arial" charset="0"/>
          <a:cs typeface="Arial" charset="0"/>
        </a:defRPr>
      </a:lvl5pPr>
      <a:lvl6pPr marL="457200" algn="l" rtl="0" fontAlgn="base">
        <a:spcBef>
          <a:spcPct val="0"/>
        </a:spcBef>
        <a:spcAft>
          <a:spcPct val="0"/>
        </a:spcAft>
        <a:defRPr sz="2400" b="1">
          <a:solidFill>
            <a:schemeClr val="tx1"/>
          </a:solidFill>
          <a:latin typeface="Arial" charset="0"/>
          <a:cs typeface="Arial" charset="0"/>
        </a:defRPr>
      </a:lvl6pPr>
      <a:lvl7pPr marL="914400" algn="l" rtl="0" fontAlgn="base">
        <a:spcBef>
          <a:spcPct val="0"/>
        </a:spcBef>
        <a:spcAft>
          <a:spcPct val="0"/>
        </a:spcAft>
        <a:defRPr sz="2400" b="1">
          <a:solidFill>
            <a:schemeClr val="tx1"/>
          </a:solidFill>
          <a:latin typeface="Arial" charset="0"/>
          <a:cs typeface="Arial" charset="0"/>
        </a:defRPr>
      </a:lvl7pPr>
      <a:lvl8pPr marL="1371600" algn="l" rtl="0" fontAlgn="base">
        <a:spcBef>
          <a:spcPct val="0"/>
        </a:spcBef>
        <a:spcAft>
          <a:spcPct val="0"/>
        </a:spcAft>
        <a:defRPr sz="2400" b="1">
          <a:solidFill>
            <a:schemeClr val="tx1"/>
          </a:solidFill>
          <a:latin typeface="Arial" charset="0"/>
          <a:cs typeface="Arial" charset="0"/>
        </a:defRPr>
      </a:lvl8pPr>
      <a:lvl9pPr marL="1828800" algn="l" rtl="0" fontAlgn="base">
        <a:spcBef>
          <a:spcPct val="0"/>
        </a:spcBef>
        <a:spcAft>
          <a:spcPct val="0"/>
        </a:spcAft>
        <a:defRPr sz="2400" b="1">
          <a:solidFill>
            <a:schemeClr val="tx1"/>
          </a:solidFill>
          <a:latin typeface="Arial" charset="0"/>
          <a:cs typeface="Arial" charset="0"/>
        </a:defRPr>
      </a:lvl9pPr>
    </p:titleStyle>
    <p:bodyStyle>
      <a:lvl1pPr marL="228600" indent="-228600" algn="l" rtl="0" fontAlgn="base">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fontAlgn="base">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fontAlgn="base">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fontAlgn="base">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mailto:ARBilling@Optum.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3" name="image1.png"/>
          <p:cNvPicPr>
            <a:picLocks noChangeAspect="1"/>
          </p:cNvPicPr>
          <p:nvPr/>
        </p:nvPicPr>
        <p:blipFill>
          <a:blip r:embed="rId2">
            <a:extLst/>
          </a:blip>
          <a:stretch>
            <a:fillRect/>
          </a:stretch>
        </p:blipFill>
        <p:spPr>
          <a:xfrm>
            <a:off x="-1902" y="1232740"/>
            <a:ext cx="9144000" cy="5573012"/>
          </a:xfrm>
          <a:prstGeom prst="rect">
            <a:avLst/>
          </a:prstGeom>
          <a:ln w="12700">
            <a:miter lim="400000"/>
          </a:ln>
        </p:spPr>
      </p:pic>
      <p:sp>
        <p:nvSpPr>
          <p:cNvPr id="894" name="Shape 894"/>
          <p:cNvSpPr/>
          <p:nvPr/>
        </p:nvSpPr>
        <p:spPr>
          <a:xfrm flipV="1">
            <a:off x="-87" y="6851033"/>
            <a:ext cx="9140283" cy="6967"/>
          </a:xfrm>
          <a:prstGeom prst="line">
            <a:avLst/>
          </a:prstGeom>
          <a:ln w="25400">
            <a:solidFill>
              <a:srgbClr val="E5C435"/>
            </a:solidFill>
            <a:bevel/>
          </a:ln>
        </p:spPr>
        <p:txBody>
          <a:bodyPr lIns="32144" tIns="32144" rIns="32144" bIns="32144"/>
          <a:lstStyle/>
          <a:p>
            <a:endParaRPr dirty="0"/>
          </a:p>
        </p:txBody>
      </p:sp>
      <p:grpSp>
        <p:nvGrpSpPr>
          <p:cNvPr id="902" name="Group 902"/>
          <p:cNvGrpSpPr/>
          <p:nvPr/>
        </p:nvGrpSpPr>
        <p:grpSpPr>
          <a:xfrm>
            <a:off x="5016838" y="5393646"/>
            <a:ext cx="3910561" cy="1335707"/>
            <a:chOff x="360585" y="244967"/>
            <a:chExt cx="5561686" cy="1899671"/>
          </a:xfrm>
        </p:grpSpPr>
        <p:sp>
          <p:nvSpPr>
            <p:cNvPr id="898" name="Shape 898"/>
            <p:cNvSpPr/>
            <p:nvPr/>
          </p:nvSpPr>
          <p:spPr>
            <a:xfrm>
              <a:off x="360585" y="244967"/>
              <a:ext cx="5065121" cy="1021361"/>
            </a:xfrm>
            <a:prstGeom prst="rect">
              <a:avLst/>
            </a:prstGeom>
            <a:noFill/>
            <a:ln w="12700" cap="flat">
              <a:noFill/>
              <a:miter lim="400000"/>
            </a:ln>
            <a:effectLst>
              <a:outerShdw blurRad="381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wrap="square" lIns="50800" tIns="50800" rIns="50800" bIns="50800" numCol="1" anchor="ctr">
              <a:spAutoFit/>
            </a:bodyPr>
            <a:lstStyle>
              <a:lvl1pPr>
                <a:defRPr sz="8100" spc="-242">
                  <a:solidFill>
                    <a:srgbClr val="FEF4A8"/>
                  </a:solidFill>
                  <a:latin typeface="Avenir Book"/>
                  <a:ea typeface="Avenir Book"/>
                  <a:cs typeface="Avenir Book"/>
                  <a:sym typeface="Avenir Book"/>
                </a:defRPr>
              </a:lvl1pPr>
            </a:lstStyle>
            <a:p>
              <a:r>
                <a:rPr sz="4000" dirty="0" smtClean="0"/>
                <a:t>PeopleSoft</a:t>
              </a:r>
              <a:r>
                <a:rPr lang="en-US" sz="4000" dirty="0" smtClean="0"/>
                <a:t> ERP</a:t>
              </a:r>
              <a:endParaRPr sz="4000" dirty="0"/>
            </a:p>
          </p:txBody>
        </p:sp>
        <p:sp>
          <p:nvSpPr>
            <p:cNvPr id="899" name="Shape 899"/>
            <p:cNvSpPr/>
            <p:nvPr/>
          </p:nvSpPr>
          <p:spPr>
            <a:xfrm>
              <a:off x="482457" y="1219439"/>
              <a:ext cx="5137170" cy="393954"/>
            </a:xfrm>
            <a:prstGeom prst="rect">
              <a:avLst/>
            </a:prstGeom>
            <a:noFill/>
            <a:ln w="12700" cap="flat">
              <a:noFill/>
              <a:miter lim="400000"/>
            </a:ln>
            <a:effectLst>
              <a:outerShdw blurRad="38100" dist="25400" dir="5400000" rotWithShape="0">
                <a:srgbClr val="000000">
                  <a:alpha val="68162"/>
                </a:srgbClr>
              </a:outerShdw>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l">
                <a:defRPr sz="2800" spc="-56">
                  <a:solidFill>
                    <a:srgbClr val="FFFFFF"/>
                  </a:solidFill>
                  <a:latin typeface="Avenir Black"/>
                  <a:ea typeface="Avenir Black"/>
                  <a:cs typeface="Avenir Black"/>
                  <a:sym typeface="Avenir Black"/>
                </a:defRPr>
              </a:lvl1pPr>
            </a:lstStyle>
            <a:p>
              <a:r>
                <a:rPr sz="1800" dirty="0"/>
                <a:t>FSCM 9.2 </a:t>
              </a:r>
              <a:r>
                <a:rPr lang="en-US" sz="1800" dirty="0" smtClean="0"/>
                <a:t>UPGRADE</a:t>
              </a:r>
              <a:endParaRPr sz="1800" dirty="0"/>
            </a:p>
          </p:txBody>
        </p:sp>
        <p:sp>
          <p:nvSpPr>
            <p:cNvPr id="900" name="Shape 900"/>
            <p:cNvSpPr/>
            <p:nvPr/>
          </p:nvSpPr>
          <p:spPr>
            <a:xfrm>
              <a:off x="466438" y="1649988"/>
              <a:ext cx="5455833" cy="494650"/>
            </a:xfrm>
            <a:prstGeom prst="rect">
              <a:avLst/>
            </a:prstGeom>
            <a:solidFill>
              <a:srgbClr val="000000">
                <a:alpha val="28564"/>
              </a:srgbClr>
            </a:solidFill>
            <a:ln w="12700" cap="flat">
              <a:noFill/>
              <a:miter lim="400000"/>
            </a:ln>
            <a:effectLst/>
          </p:spPr>
          <p:txBody>
            <a:bodyPr wrap="square" lIns="50800" tIns="50800" rIns="50800" bIns="50800" numCol="1" anchor="ctr">
              <a:noAutofit/>
            </a:bodyPr>
            <a:lstStyle/>
            <a:p>
              <a:pPr>
                <a:defRPr>
                  <a:latin typeface="+mn-lt"/>
                  <a:ea typeface="+mn-ea"/>
                  <a:cs typeface="+mn-cs"/>
                  <a:sym typeface="Helvetica"/>
                </a:defRPr>
              </a:pPr>
              <a:endParaRPr dirty="0"/>
            </a:p>
          </p:txBody>
        </p:sp>
        <p:sp>
          <p:nvSpPr>
            <p:cNvPr id="901" name="Shape 901"/>
            <p:cNvSpPr/>
            <p:nvPr/>
          </p:nvSpPr>
          <p:spPr>
            <a:xfrm>
              <a:off x="676378" y="1765993"/>
              <a:ext cx="4749328" cy="2626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l">
                <a:defRPr sz="1900" spc="76">
                  <a:solidFill>
                    <a:srgbClr val="7DE9E3"/>
                  </a:solidFill>
                  <a:latin typeface="Avenir Medium"/>
                  <a:ea typeface="Avenir Medium"/>
                  <a:cs typeface="Avenir Medium"/>
                  <a:sym typeface="Avenir Medium"/>
                </a:defRPr>
              </a:lvl1pPr>
            </a:lstStyle>
            <a:p>
              <a:r>
                <a:rPr lang="en-US" sz="1200" b="1" dirty="0" smtClean="0"/>
                <a:t>Q2C Billing Changes</a:t>
              </a:r>
              <a:endParaRPr sz="1200" b="1" dirty="0"/>
            </a:p>
          </p:txBody>
        </p:sp>
      </p:grpSp>
    </p:spTree>
    <p:extLst>
      <p:ext uri="{BB962C8B-B14F-4D97-AF65-F5344CB8AC3E}">
        <p14:creationId xmlns:p14="http://schemas.microsoft.com/office/powerpoint/2010/main" val="25065274"/>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409433" y="2456434"/>
            <a:ext cx="8378967" cy="1150366"/>
          </a:xfrm>
          <a:prstGeom prst="rect">
            <a:avLst/>
          </a:prstGeom>
          <a:blipFill>
            <a:blip r:embed="rId2"/>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fontAlgn="base">
              <a:spcBef>
                <a:spcPct val="0"/>
              </a:spcBef>
              <a:spcAft>
                <a:spcPct val="0"/>
              </a:spcAft>
              <a:defRPr sz="2400" b="1" kern="1200">
                <a:solidFill>
                  <a:schemeClr val="tx1"/>
                </a:solidFill>
                <a:latin typeface="Arial" pitchFamily="34" charset="0"/>
                <a:ea typeface="+mj-ea"/>
                <a:cs typeface="Arial" pitchFamily="34" charset="0"/>
              </a:defRPr>
            </a:lvl1pPr>
            <a:lvl2pPr algn="l" rtl="0" fontAlgn="base">
              <a:spcBef>
                <a:spcPct val="0"/>
              </a:spcBef>
              <a:spcAft>
                <a:spcPct val="0"/>
              </a:spcAft>
              <a:defRPr sz="2400" b="1">
                <a:solidFill>
                  <a:schemeClr val="tx1"/>
                </a:solidFill>
                <a:latin typeface="Arial" charset="0"/>
                <a:cs typeface="Arial" charset="0"/>
              </a:defRPr>
            </a:lvl2pPr>
            <a:lvl3pPr algn="l" rtl="0" fontAlgn="base">
              <a:spcBef>
                <a:spcPct val="0"/>
              </a:spcBef>
              <a:spcAft>
                <a:spcPct val="0"/>
              </a:spcAft>
              <a:defRPr sz="2400" b="1">
                <a:solidFill>
                  <a:schemeClr val="tx1"/>
                </a:solidFill>
                <a:latin typeface="Arial" charset="0"/>
                <a:cs typeface="Arial" charset="0"/>
              </a:defRPr>
            </a:lvl3pPr>
            <a:lvl4pPr algn="l" rtl="0" fontAlgn="base">
              <a:spcBef>
                <a:spcPct val="0"/>
              </a:spcBef>
              <a:spcAft>
                <a:spcPct val="0"/>
              </a:spcAft>
              <a:defRPr sz="2400" b="1">
                <a:solidFill>
                  <a:schemeClr val="tx1"/>
                </a:solidFill>
                <a:latin typeface="Arial" charset="0"/>
                <a:cs typeface="Arial" charset="0"/>
              </a:defRPr>
            </a:lvl4pPr>
            <a:lvl5pPr algn="l" rtl="0" fontAlgn="base">
              <a:spcBef>
                <a:spcPct val="0"/>
              </a:spcBef>
              <a:spcAft>
                <a:spcPct val="0"/>
              </a:spcAft>
              <a:defRPr sz="2400" b="1">
                <a:solidFill>
                  <a:schemeClr val="tx1"/>
                </a:solidFill>
                <a:latin typeface="Arial" charset="0"/>
                <a:cs typeface="Arial" charset="0"/>
              </a:defRPr>
            </a:lvl5pPr>
            <a:lvl6pPr marL="457200" algn="l" rtl="0" fontAlgn="base">
              <a:spcBef>
                <a:spcPct val="0"/>
              </a:spcBef>
              <a:spcAft>
                <a:spcPct val="0"/>
              </a:spcAft>
              <a:defRPr sz="2400" b="1">
                <a:solidFill>
                  <a:schemeClr val="tx1"/>
                </a:solidFill>
                <a:latin typeface="Arial" charset="0"/>
                <a:cs typeface="Arial" charset="0"/>
              </a:defRPr>
            </a:lvl6pPr>
            <a:lvl7pPr marL="914400" algn="l" rtl="0" fontAlgn="base">
              <a:spcBef>
                <a:spcPct val="0"/>
              </a:spcBef>
              <a:spcAft>
                <a:spcPct val="0"/>
              </a:spcAft>
              <a:defRPr sz="2400" b="1">
                <a:solidFill>
                  <a:schemeClr val="tx1"/>
                </a:solidFill>
                <a:latin typeface="Arial" charset="0"/>
                <a:cs typeface="Arial" charset="0"/>
              </a:defRPr>
            </a:lvl7pPr>
            <a:lvl8pPr marL="1371600" algn="l" rtl="0" fontAlgn="base">
              <a:spcBef>
                <a:spcPct val="0"/>
              </a:spcBef>
              <a:spcAft>
                <a:spcPct val="0"/>
              </a:spcAft>
              <a:defRPr sz="2400" b="1">
                <a:solidFill>
                  <a:schemeClr val="tx1"/>
                </a:solidFill>
                <a:latin typeface="Arial" charset="0"/>
                <a:cs typeface="Arial" charset="0"/>
              </a:defRPr>
            </a:lvl8pPr>
            <a:lvl9pPr marL="1828800" algn="l" rtl="0" fontAlgn="base">
              <a:spcBef>
                <a:spcPct val="0"/>
              </a:spcBef>
              <a:spcAft>
                <a:spcPct val="0"/>
              </a:spcAft>
              <a:defRPr sz="2400" b="1">
                <a:solidFill>
                  <a:schemeClr val="tx1"/>
                </a:solidFill>
                <a:latin typeface="Arial" charset="0"/>
                <a:cs typeface="Arial" charset="0"/>
              </a:defRPr>
            </a:lvl9pPr>
          </a:lstStyle>
          <a:p>
            <a:r>
              <a:rPr lang="en-US" dirty="0" smtClean="0">
                <a:solidFill>
                  <a:schemeClr val="bg1"/>
                </a:solidFill>
              </a:rPr>
              <a:t>PeopleSoft 9.2 Billing Features</a:t>
            </a:r>
            <a:endParaRPr lang="en-US" dirty="0">
              <a:solidFill>
                <a:schemeClr val="bg1"/>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34" y="61122"/>
            <a:ext cx="25241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07390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Billing 9.2 Highlights</a:t>
            </a:r>
            <a:br>
              <a:rPr lang="en-US" dirty="0" smtClean="0"/>
            </a:br>
            <a:endParaRPr lang="en-US" dirty="0"/>
          </a:p>
        </p:txBody>
      </p:sp>
      <p:sp>
        <p:nvSpPr>
          <p:cNvPr id="3" name="Content Placeholder 2"/>
          <p:cNvSpPr>
            <a:spLocks noGrp="1"/>
          </p:cNvSpPr>
          <p:nvPr>
            <p:ph idx="1"/>
          </p:nvPr>
        </p:nvSpPr>
        <p:spPr>
          <a:xfrm>
            <a:off x="520995" y="1052623"/>
            <a:ext cx="8229600" cy="5305647"/>
          </a:xfrm>
        </p:spPr>
        <p:txBody>
          <a:bodyPr/>
          <a:lstStyle/>
          <a:p>
            <a:r>
              <a:rPr lang="en-US" sz="1800" dirty="0" smtClean="0"/>
              <a:t>Billing </a:t>
            </a:r>
            <a:r>
              <a:rPr lang="en-US" sz="1800" dirty="0" err="1" smtClean="0"/>
              <a:t>WorkCenter</a:t>
            </a:r>
            <a:r>
              <a:rPr lang="en-US" sz="1800" dirty="0" smtClean="0"/>
              <a:t>  </a:t>
            </a:r>
          </a:p>
          <a:p>
            <a:pPr lvl="1"/>
            <a:r>
              <a:rPr lang="en-US" sz="1600" dirty="0" smtClean="0"/>
              <a:t>Configurable </a:t>
            </a:r>
            <a:r>
              <a:rPr lang="en-US" sz="1600" dirty="0"/>
              <a:t>work </a:t>
            </a:r>
            <a:r>
              <a:rPr lang="en-US" sz="1600" dirty="0" smtClean="0"/>
              <a:t>area in PeopleSoft Billing </a:t>
            </a:r>
            <a:r>
              <a:rPr lang="en-US" sz="1600" dirty="0"/>
              <a:t>that </a:t>
            </a:r>
            <a:r>
              <a:rPr lang="en-US" sz="1600" dirty="0" smtClean="0"/>
              <a:t>helps </a:t>
            </a:r>
            <a:r>
              <a:rPr lang="en-US" sz="1600" dirty="0"/>
              <a:t>manage business </a:t>
            </a:r>
            <a:r>
              <a:rPr lang="en-US" sz="1600" dirty="0" smtClean="0"/>
              <a:t>processes.</a:t>
            </a:r>
          </a:p>
          <a:p>
            <a:r>
              <a:rPr lang="en-US" sz="1800" dirty="0" smtClean="0"/>
              <a:t>Billing Dashboard</a:t>
            </a:r>
          </a:p>
          <a:p>
            <a:pPr lvl="1"/>
            <a:r>
              <a:rPr lang="en-US" sz="1600" dirty="0" smtClean="0"/>
              <a:t>Real-time </a:t>
            </a:r>
            <a:r>
              <a:rPr lang="en-US" sz="1600" dirty="0"/>
              <a:t>access to important billing information to allow the users to quickly analyze data and take necessary </a:t>
            </a:r>
            <a:r>
              <a:rPr lang="en-US" sz="1600" dirty="0" smtClean="0"/>
              <a:t>actions to </a:t>
            </a:r>
            <a:r>
              <a:rPr lang="en-US" sz="1600" dirty="0"/>
              <a:t>resolve </a:t>
            </a:r>
            <a:r>
              <a:rPr lang="en-US" sz="1600" dirty="0" smtClean="0"/>
              <a:t>issues </a:t>
            </a:r>
            <a:r>
              <a:rPr lang="en-US" sz="1600" dirty="0"/>
              <a:t>such as </a:t>
            </a:r>
            <a:r>
              <a:rPr lang="en-US" sz="1600" dirty="0" smtClean="0"/>
              <a:t>Billing </a:t>
            </a:r>
            <a:r>
              <a:rPr lang="en-US" sz="1600" dirty="0"/>
              <a:t>interface </a:t>
            </a:r>
            <a:r>
              <a:rPr lang="en-US" sz="1600" dirty="0" smtClean="0"/>
              <a:t>errors.</a:t>
            </a:r>
          </a:p>
          <a:p>
            <a:r>
              <a:rPr lang="en-US" sz="1800" dirty="0" smtClean="0"/>
              <a:t>Billing Interface Mass Correction</a:t>
            </a:r>
          </a:p>
          <a:p>
            <a:pPr lvl="1"/>
            <a:r>
              <a:rPr lang="en-US" sz="1600" dirty="0" smtClean="0"/>
              <a:t>Ability to correct interface errors for multiple billing lines using the </a:t>
            </a:r>
            <a:r>
              <a:rPr lang="en-US" sz="1600" dirty="0"/>
              <a:t>Mass Update </a:t>
            </a:r>
            <a:r>
              <a:rPr lang="en-US" sz="1600" dirty="0" smtClean="0"/>
              <a:t>page.</a:t>
            </a:r>
          </a:p>
          <a:p>
            <a:r>
              <a:rPr lang="en-US" sz="1800" dirty="0" smtClean="0"/>
              <a:t>Billing Interface ID Deletion</a:t>
            </a:r>
          </a:p>
          <a:p>
            <a:pPr lvl="1"/>
            <a:r>
              <a:rPr lang="en-US" sz="1600" dirty="0" smtClean="0">
                <a:latin typeface="+mn-lt"/>
                <a:cs typeface="Calibri" panose="020F0502020204030204" pitchFamily="34" charset="0"/>
              </a:rPr>
              <a:t>Entire Interface ID on bills can be deleted on Pending Transactions.</a:t>
            </a:r>
          </a:p>
          <a:p>
            <a:r>
              <a:rPr lang="en-US" sz="1800" dirty="0" smtClean="0"/>
              <a:t>Configurable Bill Entry pages for Express Bills</a:t>
            </a:r>
          </a:p>
          <a:p>
            <a:pPr lvl="1"/>
            <a:r>
              <a:rPr lang="en-US" sz="1600" dirty="0" smtClean="0"/>
              <a:t>Users can personalize the Express Bill Entry page.</a:t>
            </a:r>
            <a:endParaRPr lang="en-US" sz="1600" dirty="0"/>
          </a:p>
          <a:p>
            <a:r>
              <a:rPr lang="en-US" sz="1800" dirty="0" err="1" smtClean="0"/>
              <a:t>ProForma</a:t>
            </a:r>
            <a:r>
              <a:rPr lang="en-US" sz="1800" dirty="0" smtClean="0"/>
              <a:t> Invoice</a:t>
            </a:r>
          </a:p>
          <a:p>
            <a:pPr lvl="1"/>
            <a:r>
              <a:rPr lang="en-US" sz="1600" dirty="0" smtClean="0"/>
              <a:t>Ability to render an invoice from several new components.</a:t>
            </a:r>
          </a:p>
          <a:p>
            <a:r>
              <a:rPr lang="en-US" sz="1800" dirty="0" smtClean="0"/>
              <a:t>Enhanced Credit and Rebill</a:t>
            </a:r>
            <a:r>
              <a:rPr lang="en-US" sz="1600" dirty="0"/>
              <a:t> </a:t>
            </a:r>
            <a:r>
              <a:rPr lang="en-US" sz="1600" dirty="0" smtClean="0"/>
              <a:t>using the Approvals Workflow Framework.</a:t>
            </a:r>
            <a:endParaRPr lang="en-US" sz="1800" dirty="0" smtClean="0"/>
          </a:p>
        </p:txBody>
      </p:sp>
    </p:spTree>
    <p:extLst>
      <p:ext uri="{BB962C8B-B14F-4D97-AF65-F5344CB8AC3E}">
        <p14:creationId xmlns:p14="http://schemas.microsoft.com/office/powerpoint/2010/main" val="31637579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85380" y="1151467"/>
            <a:ext cx="8686800" cy="1231106"/>
          </a:xfrm>
        </p:spPr>
        <p:txBody>
          <a:bodyPr/>
          <a:lstStyle/>
          <a:p>
            <a:pPr marL="0" indent="0">
              <a:buNone/>
            </a:pPr>
            <a:r>
              <a:rPr lang="en-US" sz="1800" b="1" dirty="0"/>
              <a:t>Billing </a:t>
            </a:r>
            <a:r>
              <a:rPr lang="en-US" sz="1800" b="1" dirty="0" err="1"/>
              <a:t>WorkCenter</a:t>
            </a:r>
            <a:r>
              <a:rPr lang="en-US" sz="1800" b="1" dirty="0"/>
              <a:t> </a:t>
            </a:r>
            <a:r>
              <a:rPr lang="en-US" sz="1800" b="1" dirty="0" smtClean="0"/>
              <a:t>– </a:t>
            </a:r>
            <a:r>
              <a:rPr lang="en-US" sz="1800" dirty="0" smtClean="0"/>
              <a:t>Streamlines billing tasks by providing power </a:t>
            </a:r>
            <a:r>
              <a:rPr lang="en-US" sz="1800" dirty="0"/>
              <a:t>users a single place to perform a broad range of tasks without leaving the </a:t>
            </a:r>
            <a:r>
              <a:rPr lang="en-US" sz="1800" dirty="0" err="1" smtClean="0"/>
              <a:t>WorkCenter</a:t>
            </a:r>
            <a:r>
              <a:rPr lang="en-US" sz="1800" dirty="0" smtClean="0"/>
              <a:t> </a:t>
            </a:r>
            <a:r>
              <a:rPr lang="en-US" sz="1800" dirty="0"/>
              <a:t>such as daily billing functions and exception alerts, monthly activities, and </a:t>
            </a:r>
            <a:r>
              <a:rPr lang="en-US" sz="1800" dirty="0" smtClean="0"/>
              <a:t>reporting.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17" y="2322096"/>
            <a:ext cx="8330183" cy="4078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85570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85380" y="1151467"/>
            <a:ext cx="8686800" cy="390254"/>
          </a:xfrm>
        </p:spPr>
        <p:txBody>
          <a:bodyPr/>
          <a:lstStyle/>
          <a:p>
            <a:pPr marL="0" indent="0">
              <a:buNone/>
            </a:pPr>
            <a:r>
              <a:rPr lang="en-US" sz="1800" b="1" dirty="0"/>
              <a:t>Billing </a:t>
            </a:r>
            <a:r>
              <a:rPr lang="en-US" sz="1800" b="1" dirty="0" err="1" smtClean="0"/>
              <a:t>WorkCenter</a:t>
            </a:r>
            <a:r>
              <a:rPr lang="en-US" sz="1800" b="1" dirty="0" smtClean="0"/>
              <a:t> - Continued</a:t>
            </a:r>
            <a:endParaRPr lang="en-US" sz="18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71" y="1457879"/>
            <a:ext cx="8208333" cy="4794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2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96013" y="1151467"/>
            <a:ext cx="8686800" cy="3231654"/>
          </a:xfrm>
        </p:spPr>
        <p:txBody>
          <a:bodyPr/>
          <a:lstStyle/>
          <a:p>
            <a:pPr marL="0" lvl="0" indent="0">
              <a:buNone/>
            </a:pPr>
            <a:r>
              <a:rPr lang="en-US" sz="1800" b="1" dirty="0"/>
              <a:t>Billing </a:t>
            </a:r>
            <a:r>
              <a:rPr lang="en-US" sz="1800" b="1" dirty="0" err="1" smtClean="0"/>
              <a:t>WorkCenter</a:t>
            </a:r>
            <a:r>
              <a:rPr lang="en-US" sz="1800" b="1" dirty="0" smtClean="0"/>
              <a:t> - Continued</a:t>
            </a:r>
          </a:p>
          <a:p>
            <a:pPr lvl="0"/>
            <a:r>
              <a:rPr lang="en-US" dirty="0" smtClean="0"/>
              <a:t>Eliminates </a:t>
            </a:r>
            <a:r>
              <a:rPr lang="en-US" dirty="0"/>
              <a:t>tedious navigation</a:t>
            </a:r>
          </a:p>
          <a:p>
            <a:pPr lvl="0"/>
            <a:r>
              <a:rPr lang="en-US" dirty="0" smtClean="0"/>
              <a:t>Personalize </a:t>
            </a:r>
            <a:r>
              <a:rPr lang="en-US" dirty="0"/>
              <a:t>work tasks by adding/removing delivered alerts, links, reports</a:t>
            </a:r>
          </a:p>
          <a:p>
            <a:pPr lvl="0"/>
            <a:r>
              <a:rPr lang="en-US" dirty="0"/>
              <a:t>Personalize reports by adding your run control options for reports (Gear icon). Run control parameters are </a:t>
            </a:r>
            <a:r>
              <a:rPr lang="en-US" dirty="0" err="1"/>
              <a:t>userid</a:t>
            </a:r>
            <a:r>
              <a:rPr lang="en-US" dirty="0"/>
              <a:t> </a:t>
            </a:r>
            <a:r>
              <a:rPr lang="en-US" dirty="0" smtClean="0"/>
              <a:t>specific.</a:t>
            </a:r>
            <a:endParaRPr lang="en-US" dirty="0"/>
          </a:p>
          <a:p>
            <a:pPr lvl="0"/>
            <a:r>
              <a:rPr lang="en-US" dirty="0"/>
              <a:t>Link to external sites </a:t>
            </a:r>
          </a:p>
          <a:p>
            <a:pPr lvl="0"/>
            <a:r>
              <a:rPr lang="en-US" dirty="0"/>
              <a:t>Role based</a:t>
            </a:r>
          </a:p>
          <a:p>
            <a:pPr marL="0" indent="0">
              <a:buNone/>
            </a:pPr>
            <a:endParaRPr lang="en-US" sz="2000" dirty="0" smtClean="0"/>
          </a:p>
        </p:txBody>
      </p:sp>
    </p:spTree>
    <p:extLst>
      <p:ext uri="{BB962C8B-B14F-4D97-AF65-F5344CB8AC3E}">
        <p14:creationId xmlns:p14="http://schemas.microsoft.com/office/powerpoint/2010/main" val="19246615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64114" y="1151467"/>
            <a:ext cx="8686800" cy="1015663"/>
          </a:xfrm>
        </p:spPr>
        <p:txBody>
          <a:bodyPr/>
          <a:lstStyle/>
          <a:p>
            <a:pPr marL="0" indent="0">
              <a:buNone/>
            </a:pPr>
            <a:r>
              <a:rPr lang="en-US" sz="1800" b="1" dirty="0"/>
              <a:t>Billing </a:t>
            </a:r>
            <a:r>
              <a:rPr lang="en-US" sz="1800" b="1" dirty="0" smtClean="0"/>
              <a:t>Manager Dashboard – </a:t>
            </a:r>
            <a:r>
              <a:rPr lang="en-US" sz="1800" dirty="0"/>
              <a:t> </a:t>
            </a:r>
            <a:r>
              <a:rPr lang="en-US" sz="1800" dirty="0" smtClean="0"/>
              <a:t>A </a:t>
            </a:r>
            <a:r>
              <a:rPr lang="en-US" sz="1800" dirty="0"/>
              <a:t>manager facing dashboard that will primarily contain analytics and summary view of the billing functions in the organization</a:t>
            </a:r>
            <a:r>
              <a:rPr lang="en-US" sz="1800" dirty="0" smtClean="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32" y="2219324"/>
            <a:ext cx="8493642"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217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96013" y="1151467"/>
            <a:ext cx="8686800" cy="400110"/>
          </a:xfrm>
        </p:spPr>
        <p:txBody>
          <a:bodyPr/>
          <a:lstStyle/>
          <a:p>
            <a:pPr marL="0" indent="0">
              <a:buNone/>
            </a:pPr>
            <a:r>
              <a:rPr lang="en-US" sz="1800" b="1" dirty="0"/>
              <a:t>Billing </a:t>
            </a:r>
            <a:r>
              <a:rPr lang="en-US" sz="1800" b="1" dirty="0" smtClean="0"/>
              <a:t>Manager Dashboard (continued)</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043" y="1543226"/>
            <a:ext cx="5527357" cy="4866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67140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230188" y="1151467"/>
            <a:ext cx="8686800" cy="400110"/>
          </a:xfrm>
        </p:spPr>
        <p:txBody>
          <a:bodyPr/>
          <a:lstStyle/>
          <a:p>
            <a:pPr marL="228600" lvl="1" indent="0">
              <a:buNone/>
            </a:pPr>
            <a:r>
              <a:rPr lang="en-US" b="1" dirty="0"/>
              <a:t>Billing </a:t>
            </a:r>
            <a:r>
              <a:rPr lang="en-US" b="1" dirty="0" smtClean="0"/>
              <a:t>Manager Dashboard (continued)</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1600200"/>
            <a:ext cx="6734175" cy="4786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0704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85380" y="1151467"/>
            <a:ext cx="8686800" cy="400110"/>
          </a:xfrm>
        </p:spPr>
        <p:txBody>
          <a:bodyPr/>
          <a:lstStyle/>
          <a:p>
            <a:pPr marL="0" indent="0">
              <a:buNone/>
            </a:pPr>
            <a:r>
              <a:rPr lang="en-US" sz="1800" b="1" dirty="0"/>
              <a:t>Billing </a:t>
            </a:r>
            <a:r>
              <a:rPr lang="en-US" sz="1800" b="1" dirty="0" smtClean="0"/>
              <a:t>Manager Dashboard (continued)</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1524000"/>
            <a:ext cx="5629275" cy="4901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42210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35934" y="1108936"/>
            <a:ext cx="8686800" cy="1517305"/>
          </a:xfrm>
        </p:spPr>
        <p:txBody>
          <a:bodyPr/>
          <a:lstStyle/>
          <a:p>
            <a:pPr marL="0" indent="0">
              <a:buNone/>
            </a:pPr>
            <a:r>
              <a:rPr lang="en-US" sz="1800" b="1" dirty="0"/>
              <a:t>Billing Interface Mass </a:t>
            </a:r>
            <a:r>
              <a:rPr lang="en-US" sz="1800" b="1" dirty="0" smtClean="0"/>
              <a:t>Correction </a:t>
            </a:r>
            <a:r>
              <a:rPr lang="en-US" sz="1800" b="1" dirty="0"/>
              <a:t>- </a:t>
            </a:r>
            <a:r>
              <a:rPr lang="en-US" sz="1800" dirty="0"/>
              <a:t>Provides the ability for mass correction of specific interface errors for multiple billing lines</a:t>
            </a:r>
            <a:r>
              <a:rPr lang="en-US" sz="1800" dirty="0" smtClean="0"/>
              <a:t>. </a:t>
            </a:r>
            <a:r>
              <a:rPr lang="en-US" sz="1800" dirty="0"/>
              <a:t>Billing Interface Mass Correction </a:t>
            </a:r>
            <a:r>
              <a:rPr lang="en-US" sz="1800" dirty="0" smtClean="0"/>
              <a:t>will streamline </a:t>
            </a:r>
            <a:r>
              <a:rPr lang="en-US" sz="1800" dirty="0"/>
              <a:t>the effort that billing departments have to make to complete their invoicing tasks. This </a:t>
            </a:r>
            <a:r>
              <a:rPr lang="en-US" sz="1800" dirty="0" smtClean="0"/>
              <a:t>will allow </a:t>
            </a:r>
            <a:r>
              <a:rPr lang="en-US" sz="1800" dirty="0"/>
              <a:t>billing users to make mass corrections by error codes on bills imported into PeopleSoft Billing.</a:t>
            </a:r>
          </a:p>
          <a:p>
            <a:pPr marL="0" indent="0">
              <a:buNone/>
            </a:pPr>
            <a:endParaRPr lang="en-US" sz="2000" dirty="0" smtClean="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934" y="2775098"/>
            <a:ext cx="8646701" cy="3498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96824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half" idx="1"/>
          </p:nvPr>
        </p:nvSpPr>
        <p:spPr>
          <a:xfrm>
            <a:off x="219556" y="1140010"/>
            <a:ext cx="8686800" cy="5613845"/>
          </a:xfrm>
        </p:spPr>
        <p:txBody>
          <a:bodyPr/>
          <a:lstStyle/>
          <a:p>
            <a:r>
              <a:rPr lang="en-US" sz="1600" dirty="0" smtClean="0"/>
              <a:t>Introductions</a:t>
            </a:r>
          </a:p>
          <a:p>
            <a:r>
              <a:rPr lang="en-US" sz="1600" dirty="0" smtClean="0"/>
              <a:t>Objectives</a:t>
            </a:r>
          </a:p>
          <a:p>
            <a:r>
              <a:rPr lang="en-US" sz="1600" dirty="0" smtClean="0"/>
              <a:t>Schedule </a:t>
            </a:r>
          </a:p>
          <a:p>
            <a:r>
              <a:rPr lang="en-US" sz="1600" dirty="0" smtClean="0"/>
              <a:t>Fit Gap </a:t>
            </a:r>
            <a:endParaRPr lang="en-US" sz="1600" dirty="0"/>
          </a:p>
          <a:p>
            <a:pPr lvl="1"/>
            <a:r>
              <a:rPr lang="en-US" sz="1400" dirty="0" smtClean="0"/>
              <a:t>Business Process Deltas between 9.1 and 9.2 </a:t>
            </a:r>
          </a:p>
          <a:p>
            <a:pPr lvl="2"/>
            <a:r>
              <a:rPr lang="en-US" sz="1100" dirty="0" smtClean="0"/>
              <a:t>Online Review / Offline Review</a:t>
            </a:r>
          </a:p>
          <a:p>
            <a:pPr lvl="2"/>
            <a:r>
              <a:rPr lang="en-US" sz="1100" dirty="0" smtClean="0"/>
              <a:t>Confirm new functionality that should be explored for system design</a:t>
            </a:r>
          </a:p>
          <a:p>
            <a:pPr lvl="1"/>
            <a:r>
              <a:rPr lang="en-US" sz="1400" dirty="0" smtClean="0"/>
              <a:t>Workflow </a:t>
            </a:r>
          </a:p>
          <a:p>
            <a:pPr lvl="2"/>
            <a:r>
              <a:rPr lang="en-US" sz="1100" dirty="0" smtClean="0"/>
              <a:t>If applicable – Confirm whether AWE or Virtual Approver will be used</a:t>
            </a:r>
            <a:endParaRPr lang="en-US" sz="1100" dirty="0"/>
          </a:p>
          <a:p>
            <a:pPr lvl="1"/>
            <a:r>
              <a:rPr lang="en-US" sz="1400" dirty="0" smtClean="0"/>
              <a:t>Interfaces</a:t>
            </a:r>
          </a:p>
          <a:p>
            <a:pPr lvl="2"/>
            <a:r>
              <a:rPr lang="en-US" sz="1100" dirty="0" smtClean="0"/>
              <a:t>Retrofit / Eliminate</a:t>
            </a:r>
          </a:p>
          <a:p>
            <a:pPr lvl="1"/>
            <a:r>
              <a:rPr lang="en-US" sz="1400" dirty="0" smtClean="0"/>
              <a:t>Customizations</a:t>
            </a:r>
          </a:p>
          <a:p>
            <a:pPr lvl="2"/>
            <a:r>
              <a:rPr lang="en-US" sz="1100" dirty="0" smtClean="0"/>
              <a:t>Retrofit / Eliminate</a:t>
            </a:r>
            <a:endParaRPr lang="en-US" sz="1100" dirty="0"/>
          </a:p>
          <a:p>
            <a:pPr lvl="1"/>
            <a:r>
              <a:rPr lang="en-US" sz="1400" dirty="0" smtClean="0"/>
              <a:t>Reports</a:t>
            </a:r>
          </a:p>
          <a:p>
            <a:pPr lvl="2"/>
            <a:r>
              <a:rPr lang="en-US" sz="1100" dirty="0" smtClean="0"/>
              <a:t>Retrofit / Eliminate</a:t>
            </a:r>
            <a:endParaRPr lang="en-US" sz="1400" dirty="0"/>
          </a:p>
          <a:p>
            <a:pPr lvl="1"/>
            <a:r>
              <a:rPr lang="en-US" sz="1400" dirty="0" smtClean="0"/>
              <a:t>Security</a:t>
            </a:r>
          </a:p>
          <a:p>
            <a:pPr lvl="1"/>
            <a:r>
              <a:rPr lang="en-US" sz="1400" dirty="0" smtClean="0"/>
              <a:t>Batch Schedule</a:t>
            </a:r>
          </a:p>
          <a:p>
            <a:r>
              <a:rPr lang="en-US" sz="1600" dirty="0" smtClean="0"/>
              <a:t>Discussion</a:t>
            </a:r>
            <a:endParaRPr lang="en-US" dirty="0"/>
          </a:p>
        </p:txBody>
      </p:sp>
      <p:pic>
        <p:nvPicPr>
          <p:cNvPr id="4" name="Picture 4" descr="MCj0434929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86550" y="1214438"/>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47349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53481" y="1151467"/>
            <a:ext cx="8686800" cy="1323439"/>
          </a:xfrm>
        </p:spPr>
        <p:txBody>
          <a:bodyPr/>
          <a:lstStyle/>
          <a:p>
            <a:pPr marL="0" indent="0">
              <a:buNone/>
            </a:pPr>
            <a:r>
              <a:rPr lang="en-US" sz="1800" b="1" dirty="0" smtClean="0"/>
              <a:t>Billing Interface Deletion –</a:t>
            </a:r>
            <a:r>
              <a:rPr lang="en-US" sz="2000" dirty="0" smtClean="0"/>
              <a:t> Allows </a:t>
            </a:r>
            <a:r>
              <a:rPr lang="en-US" sz="2000" dirty="0"/>
              <a:t>the </a:t>
            </a:r>
            <a:r>
              <a:rPr lang="en-US" sz="2000" dirty="0" smtClean="0"/>
              <a:t>deletion </a:t>
            </a:r>
            <a:r>
              <a:rPr lang="en-US" sz="2000" dirty="0"/>
              <a:t>of entire Interface ID for </a:t>
            </a:r>
            <a:r>
              <a:rPr lang="en-US" sz="2000" dirty="0" smtClean="0"/>
              <a:t>bills</a:t>
            </a:r>
            <a:r>
              <a:rPr lang="en-US" sz="2000" dirty="0"/>
              <a:t>. </a:t>
            </a:r>
            <a:r>
              <a:rPr lang="en-US" sz="2000" dirty="0" smtClean="0"/>
              <a:t>The </a:t>
            </a:r>
            <a:r>
              <a:rPr lang="en-US" sz="2000" dirty="0"/>
              <a:t>interface IDs to be deleted must have interface lines with system source as either </a:t>
            </a:r>
            <a:r>
              <a:rPr lang="en-US" sz="2000" dirty="0" smtClean="0"/>
              <a:t>BBI </a:t>
            </a:r>
            <a:r>
              <a:rPr lang="en-US" sz="2000" dirty="0"/>
              <a:t>or blank, and not an internal interface </a:t>
            </a:r>
            <a:r>
              <a:rPr lang="en-US" sz="2000" dirty="0" smtClean="0"/>
              <a:t>source (Contracts, Projects). </a:t>
            </a:r>
            <a:r>
              <a:rPr lang="en-US" dirty="0"/>
              <a:t>The interface lines must not have a load status of ERR, UPD or DON.</a:t>
            </a:r>
            <a:endParaRPr lang="en-US" sz="200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4388" y="2590800"/>
            <a:ext cx="5594612" cy="3809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86679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53481" y="1151467"/>
            <a:ext cx="8686800" cy="1357817"/>
          </a:xfrm>
        </p:spPr>
        <p:txBody>
          <a:bodyPr/>
          <a:lstStyle/>
          <a:p>
            <a:pPr marL="0" indent="0">
              <a:buNone/>
            </a:pPr>
            <a:r>
              <a:rPr lang="en-US" sz="1800" b="1" dirty="0" smtClean="0"/>
              <a:t>Bill Entry Pages -</a:t>
            </a:r>
            <a:r>
              <a:rPr lang="en-US" sz="2000" b="1" dirty="0" smtClean="0"/>
              <a:t>  </a:t>
            </a:r>
            <a:r>
              <a:rPr lang="en-US" dirty="0" smtClean="0"/>
              <a:t>Allows </a:t>
            </a:r>
            <a:r>
              <a:rPr lang="en-US" dirty="0"/>
              <a:t>the user to configure a billing entry page </a:t>
            </a:r>
            <a:r>
              <a:rPr lang="en-US" dirty="0" smtClean="0"/>
              <a:t>for Express Bills with </a:t>
            </a:r>
            <a:r>
              <a:rPr lang="en-US" dirty="0"/>
              <a:t>only required fields through the use of bill entry templates. Users will be able to create bill entry templates and select exactly the fields they want on the </a:t>
            </a:r>
            <a:r>
              <a:rPr lang="en-US" dirty="0" smtClean="0"/>
              <a:t>entry page.</a:t>
            </a:r>
            <a:endParaRPr lang="en-US" sz="20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375" y="2381691"/>
            <a:ext cx="8342313" cy="3880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34239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53481" y="1151466"/>
            <a:ext cx="8686800" cy="3455039"/>
          </a:xfrm>
        </p:spPr>
        <p:txBody>
          <a:bodyPr/>
          <a:lstStyle/>
          <a:p>
            <a:pPr marL="0" indent="0">
              <a:buNone/>
            </a:pPr>
            <a:r>
              <a:rPr lang="en-US" sz="1800" b="1" dirty="0" smtClean="0"/>
              <a:t>Billing Integration to Project </a:t>
            </a:r>
            <a:r>
              <a:rPr lang="en-US" sz="1800" b="1" dirty="0"/>
              <a:t>Costing - </a:t>
            </a:r>
            <a:r>
              <a:rPr lang="en-US" b="1" dirty="0"/>
              <a:t> </a:t>
            </a:r>
            <a:endParaRPr lang="en-US" b="1" dirty="0" smtClean="0"/>
          </a:p>
          <a:p>
            <a:pPr marL="0" indent="0">
              <a:buNone/>
            </a:pPr>
            <a:r>
              <a:rPr lang="en-US" sz="1800" dirty="0" smtClean="0"/>
              <a:t>Enhanced </a:t>
            </a:r>
            <a:r>
              <a:rPr lang="en-US" sz="1800" dirty="0"/>
              <a:t>the integration to projects by allowing </a:t>
            </a:r>
            <a:r>
              <a:rPr lang="en-US" sz="1800" b="1" dirty="0" smtClean="0"/>
              <a:t>manual bills </a:t>
            </a:r>
            <a:r>
              <a:rPr lang="en-US" sz="1800" dirty="0"/>
              <a:t>entered in Billing to be interfaced to </a:t>
            </a:r>
            <a:r>
              <a:rPr lang="en-US" sz="1800" dirty="0" smtClean="0"/>
              <a:t>Project </a:t>
            </a:r>
            <a:r>
              <a:rPr lang="en-US" sz="1800" dirty="0"/>
              <a:t>Costing</a:t>
            </a:r>
            <a:r>
              <a:rPr lang="en-US" sz="1800" dirty="0" smtClean="0"/>
              <a:t>.</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308" y="2130724"/>
            <a:ext cx="7344224" cy="4045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50550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64114" y="1151467"/>
            <a:ext cx="8686800" cy="1902059"/>
          </a:xfrm>
        </p:spPr>
        <p:txBody>
          <a:bodyPr/>
          <a:lstStyle/>
          <a:p>
            <a:pPr marL="0" indent="0">
              <a:buNone/>
            </a:pPr>
            <a:r>
              <a:rPr lang="en-US" sz="1800" b="1" dirty="0" smtClean="0"/>
              <a:t>Pro forma </a:t>
            </a:r>
            <a:r>
              <a:rPr lang="en-US" sz="1800" b="1" dirty="0"/>
              <a:t>Invoice </a:t>
            </a:r>
            <a:r>
              <a:rPr lang="en-US" sz="1800" b="1" dirty="0" smtClean="0"/>
              <a:t>- </a:t>
            </a:r>
            <a:r>
              <a:rPr lang="en-US" sz="1800" dirty="0" smtClean="0"/>
              <a:t>Provide </a:t>
            </a:r>
            <a:r>
              <a:rPr lang="en-US" sz="1800" dirty="0"/>
              <a:t>users the ability to render a </a:t>
            </a:r>
            <a:r>
              <a:rPr lang="en-US" sz="1800" dirty="0" smtClean="0"/>
              <a:t>pro forma </a:t>
            </a:r>
            <a:r>
              <a:rPr lang="en-US" sz="1800" dirty="0"/>
              <a:t>invoice online from the Standard Bill Entry, Express Bill Entry, Bill Summary, and Bill Inquiry components. </a:t>
            </a:r>
            <a:endParaRPr lang="en-US" sz="1800" dirty="0" smtClean="0"/>
          </a:p>
          <a:p>
            <a:pPr lvl="1"/>
            <a:r>
              <a:rPr lang="en-US" sz="1600" dirty="0"/>
              <a:t>BI Publisher invoice format </a:t>
            </a:r>
            <a:r>
              <a:rPr lang="en-US" sz="1600" dirty="0" smtClean="0"/>
              <a:t>is required</a:t>
            </a:r>
          </a:p>
          <a:p>
            <a:pPr lvl="1"/>
            <a:r>
              <a:rPr lang="en-US" sz="1600" dirty="0" smtClean="0"/>
              <a:t>The pro </a:t>
            </a:r>
            <a:r>
              <a:rPr lang="en-US" sz="1600" dirty="0"/>
              <a:t>forma invoice can be printed without accessing the report manager </a:t>
            </a:r>
            <a:endParaRPr lang="en-US" sz="1600" dirty="0" smtClean="0"/>
          </a:p>
          <a:p>
            <a:pPr lvl="1"/>
            <a:r>
              <a:rPr lang="en-US" sz="1600" dirty="0"/>
              <a:t>Access the </a:t>
            </a:r>
            <a:r>
              <a:rPr lang="en-US" sz="1600" dirty="0" smtClean="0"/>
              <a:t>Billing Installation </a:t>
            </a:r>
            <a:r>
              <a:rPr lang="en-US" sz="1600" dirty="0"/>
              <a:t>page to enable online invoice rendering</a:t>
            </a:r>
            <a:endParaRPr lang="en-US" sz="1600" dirty="0" smtClean="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57950"/>
            <a:ext cx="6248400" cy="334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bwMode="auto">
          <a:xfrm flipV="1">
            <a:off x="6170788" y="4173748"/>
            <a:ext cx="5334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2246966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64114" y="1151467"/>
            <a:ext cx="8686800" cy="384035"/>
          </a:xfrm>
        </p:spPr>
        <p:txBody>
          <a:bodyPr/>
          <a:lstStyle/>
          <a:p>
            <a:pPr marL="0" indent="0">
              <a:buNone/>
            </a:pPr>
            <a:r>
              <a:rPr lang="en-US" sz="1800" b="1" dirty="0" smtClean="0"/>
              <a:t>Pro forma </a:t>
            </a:r>
            <a:r>
              <a:rPr lang="en-US" sz="1800" b="1" dirty="0"/>
              <a:t>Invoice </a:t>
            </a:r>
            <a:r>
              <a:rPr lang="en-US" sz="1800" b="1" dirty="0" smtClean="0"/>
              <a:t>- Continued</a:t>
            </a:r>
            <a:endParaRPr lang="en-US" sz="1600" dirty="0" smtClean="0"/>
          </a:p>
        </p:txBody>
      </p:sp>
      <p:cxnSp>
        <p:nvCxnSpPr>
          <p:cNvPr id="8" name="Straight Arrow Connector 7"/>
          <p:cNvCxnSpPr/>
          <p:nvPr/>
        </p:nvCxnSpPr>
        <p:spPr bwMode="auto">
          <a:xfrm flipV="1">
            <a:off x="6705600" y="4191000"/>
            <a:ext cx="533400" cy="152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539" y="1489585"/>
            <a:ext cx="8323263"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654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464114" y="1151467"/>
            <a:ext cx="8686800" cy="384035"/>
          </a:xfrm>
        </p:spPr>
        <p:txBody>
          <a:bodyPr/>
          <a:lstStyle/>
          <a:p>
            <a:pPr marL="0" indent="0">
              <a:buNone/>
            </a:pPr>
            <a:r>
              <a:rPr lang="en-US" sz="1800" b="1" dirty="0" smtClean="0"/>
              <a:t>Pro forma </a:t>
            </a:r>
            <a:r>
              <a:rPr lang="en-US" sz="1800" b="1" dirty="0"/>
              <a:t>Invoice </a:t>
            </a:r>
            <a:r>
              <a:rPr lang="en-US" sz="1800" b="1" dirty="0" smtClean="0"/>
              <a:t>- Continued</a:t>
            </a:r>
            <a:endParaRPr lang="en-US" sz="1600"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1392088"/>
            <a:ext cx="7017768" cy="4689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01539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Processes</a:t>
            </a:r>
            <a:r>
              <a:rPr lang="en-US" sz="2400" dirty="0" smtClean="0"/>
              <a:t> – Deltas 9.1 vs 9.2</a:t>
            </a:r>
            <a:endParaRPr lang="en-US" sz="2400" b="0" dirty="0"/>
          </a:p>
        </p:txBody>
      </p:sp>
      <p:sp>
        <p:nvSpPr>
          <p:cNvPr id="3" name="Content Placeholder 2"/>
          <p:cNvSpPr>
            <a:spLocks noGrp="1"/>
          </p:cNvSpPr>
          <p:nvPr>
            <p:ph sz="half" idx="1"/>
          </p:nvPr>
        </p:nvSpPr>
        <p:spPr>
          <a:xfrm>
            <a:off x="230188" y="1151467"/>
            <a:ext cx="8686800" cy="2025170"/>
          </a:xfrm>
        </p:spPr>
        <p:txBody>
          <a:bodyPr/>
          <a:lstStyle/>
          <a:p>
            <a:r>
              <a:rPr lang="en-US" sz="1800" b="1" dirty="0" smtClean="0"/>
              <a:t>Enhanced Credit and Rebill </a:t>
            </a:r>
          </a:p>
          <a:p>
            <a:pPr lvl="1"/>
            <a:r>
              <a:rPr lang="en-US" sz="1600" dirty="0" smtClean="0"/>
              <a:t>Introduced Approvals </a:t>
            </a:r>
            <a:r>
              <a:rPr lang="en-US" sz="1600" dirty="0"/>
              <a:t>Workflow Framework for the approval of credits and </a:t>
            </a:r>
            <a:r>
              <a:rPr lang="en-US" sz="1600" dirty="0" smtClean="0"/>
              <a:t>re-bills created</a:t>
            </a:r>
            <a:r>
              <a:rPr lang="en-US" sz="1600" dirty="0"/>
              <a:t>. This configurable approval process allows credits and re-bills to be sent to users for approval and ensures that users with proper authority approve these </a:t>
            </a:r>
            <a:r>
              <a:rPr lang="en-US" sz="1600" dirty="0" smtClean="0"/>
              <a:t>items.</a:t>
            </a:r>
          </a:p>
          <a:p>
            <a:pPr lvl="1"/>
            <a:r>
              <a:rPr lang="en-US" sz="1600" dirty="0" err="1"/>
              <a:t>Chartfield</a:t>
            </a:r>
            <a:r>
              <a:rPr lang="en-US" sz="1600" dirty="0"/>
              <a:t> </a:t>
            </a:r>
            <a:r>
              <a:rPr lang="en-US" sz="1600" dirty="0" smtClean="0"/>
              <a:t>combination </a:t>
            </a:r>
            <a:r>
              <a:rPr lang="en-US" sz="1600" dirty="0"/>
              <a:t>editing  - Rebilled items now go through the </a:t>
            </a:r>
            <a:r>
              <a:rPr lang="en-US" sz="1600" dirty="0" err="1"/>
              <a:t>ChartField</a:t>
            </a:r>
            <a:r>
              <a:rPr lang="en-US" sz="1600" dirty="0"/>
              <a:t> combination editing </a:t>
            </a:r>
            <a:r>
              <a:rPr lang="en-US" sz="1600" dirty="0" smtClean="0"/>
              <a:t>process</a:t>
            </a:r>
          </a:p>
          <a:p>
            <a:pPr lvl="1"/>
            <a:r>
              <a:rPr lang="en-US" sz="1600" dirty="0" smtClean="0"/>
              <a:t>A new adjustment reason is required for both </a:t>
            </a:r>
            <a:r>
              <a:rPr lang="en-US" sz="1600" dirty="0"/>
              <a:t>header and line level </a:t>
            </a:r>
            <a:r>
              <a:rPr lang="en-US" sz="1600" dirty="0" smtClean="0"/>
              <a:t>adjustments </a:t>
            </a:r>
            <a:endParaRPr lang="en-US" sz="1600" dirty="0"/>
          </a:p>
        </p:txBody>
      </p:sp>
      <p:pic>
        <p:nvPicPr>
          <p:cNvPr id="5" name="Picture 4"/>
          <p:cNvPicPr/>
          <p:nvPr/>
        </p:nvPicPr>
        <p:blipFill>
          <a:blip r:embed="rId2"/>
          <a:stretch>
            <a:fillRect/>
          </a:stretch>
        </p:blipFill>
        <p:spPr>
          <a:xfrm>
            <a:off x="1600200" y="3563620"/>
            <a:ext cx="5943600" cy="2075180"/>
          </a:xfrm>
          <a:prstGeom prst="rect">
            <a:avLst/>
          </a:prstGeom>
        </p:spPr>
      </p:pic>
    </p:spTree>
    <p:extLst>
      <p:ext uri="{BB962C8B-B14F-4D97-AF65-F5344CB8AC3E}">
        <p14:creationId xmlns:p14="http://schemas.microsoft.com/office/powerpoint/2010/main" val="31138890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8"/>
            <a:ext cx="8229600" cy="450054"/>
          </a:xfrm>
        </p:spPr>
        <p:txBody>
          <a:bodyPr/>
          <a:lstStyle/>
          <a:p>
            <a:r>
              <a:rPr lang="en-US" dirty="0"/>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2420776265"/>
              </p:ext>
            </p:extLst>
          </p:nvPr>
        </p:nvGraphicFramePr>
        <p:xfrm>
          <a:off x="448574" y="465863"/>
          <a:ext cx="8540150" cy="5692821"/>
        </p:xfrm>
        <a:graphic>
          <a:graphicData uri="http://schemas.openxmlformats.org/drawingml/2006/table">
            <a:tbl>
              <a:tblPr firstRow="1" bandRow="1">
                <a:tableStyleId>{8EC20E35-A176-4012-BC5E-935CFFF8708E}</a:tableStyleId>
              </a:tblPr>
              <a:tblGrid>
                <a:gridCol w="3029336"/>
                <a:gridCol w="3938022"/>
                <a:gridCol w="1572792"/>
              </a:tblGrid>
              <a:tr h="420140">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216372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effectLst/>
                          <a:latin typeface="Calibri" panose="020F0502020204030204" pitchFamily="34" charset="0"/>
                          <a:cs typeface="Calibri" panose="020F0502020204030204" pitchFamily="34" charset="0"/>
                        </a:rPr>
                        <a:t>Invoice Approval Submission Workbench &amp; Process</a:t>
                      </a:r>
                    </a:p>
                  </a:txBody>
                  <a:tcPr marR="0" marT="0" marB="0" anchor="ct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New page created to search for invoices and select all of them or set of invoices and submit for approval. </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Modifications made to reorganize the invoice approval process by defining the invoice amount thresholds and approvers separately for each invoice approval group captured at contract level. Will also include credit memos.</a:t>
                      </a:r>
                      <a:endParaRPr lang="en-US" sz="1200" kern="1200" baseline="0" dirty="0" smtClean="0">
                        <a:solidFill>
                          <a:schemeClr val="tx1">
                            <a:lumMod val="50000"/>
                          </a:schemeClr>
                        </a:solidFill>
                        <a:effectLst/>
                        <a:latin typeface="Calibri" panose="020F0502020204030204" pitchFamily="34" charset="0"/>
                        <a:ea typeface="+mn-ea"/>
                        <a:cs typeface="Calibri" panose="020F0502020204030204" pitchFamily="34" charset="0"/>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r h="291113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Invoice Template/Print</a:t>
                      </a:r>
                      <a:r>
                        <a:rPr lang="en-US" sz="1200" b="1" i="0" u="none" strike="noStrike" baseline="0" dirty="0" smtClean="0">
                          <a:solidFill>
                            <a:schemeClr val="tx1">
                              <a:lumMod val="50000"/>
                            </a:schemeClr>
                          </a:solidFill>
                          <a:effectLst/>
                          <a:latin typeface="Calibri"/>
                        </a:rPr>
                        <a:t> Envelope</a:t>
                      </a:r>
                      <a:endParaRPr lang="en-US" sz="1200" b="1" i="0" u="none" strike="noStrike" dirty="0" smtClean="0">
                        <a:solidFill>
                          <a:schemeClr val="tx1">
                            <a:lumMod val="50000"/>
                          </a:schemeClr>
                        </a:solidFill>
                        <a:effectLst/>
                        <a:latin typeface="Calibri"/>
                      </a:endParaRPr>
                    </a:p>
                  </a:txBody>
                  <a:tcPr marR="0" marT="0" marB="0" anchor="ctr"/>
                </a:tc>
                <a:tc>
                  <a:txBody>
                    <a:bodyPr/>
                    <a:lstStyle/>
                    <a:p>
                      <a:pPr marL="171450" indent="-171450" algn="l" fontAlgn="b">
                        <a:buFont typeface="Arial" panose="020B0604020202020204" pitchFamily="34" charset="0"/>
                        <a:buChar char="•"/>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Updated template</a:t>
                      </a: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 per business specifications .</a:t>
                      </a:r>
                      <a:endPar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endParaRPr>
                    </a:p>
                    <a:p>
                      <a:pPr marL="171450" indent="-171450" algn="l" fontAlgn="b">
                        <a:buFont typeface="Arial" panose="020B0604020202020204" pitchFamily="34" charset="0"/>
                        <a:buChar char="•"/>
                      </a:pPr>
                      <a:r>
                        <a:rPr lang="en-US" sz="1200" b="0" i="0" u="none" strike="noStrike" dirty="0" smtClean="0">
                          <a:solidFill>
                            <a:schemeClr val="tx1">
                              <a:lumMod val="50000"/>
                            </a:schemeClr>
                          </a:solidFill>
                          <a:effectLst/>
                          <a:latin typeface="Calibri"/>
                        </a:rPr>
                        <a:t>New page created to store the Return Address displayed on an Invoice’s Print Envelope page. </a:t>
                      </a:r>
                    </a:p>
                    <a:p>
                      <a:pPr marL="171450" indent="-171450" algn="l" fontAlgn="b">
                        <a:buFont typeface="Arial" panose="020B0604020202020204" pitchFamily="34" charset="0"/>
                        <a:buChar char="•"/>
                      </a:pPr>
                      <a:r>
                        <a:rPr lang="en-US" sz="1200" b="0" i="0" u="none" strike="noStrike" dirty="0" smtClean="0">
                          <a:solidFill>
                            <a:schemeClr val="tx1">
                              <a:lumMod val="50000"/>
                            </a:schemeClr>
                          </a:solidFill>
                          <a:effectLst/>
                          <a:latin typeface="Calibri"/>
                        </a:rPr>
                        <a:t>Display Note details</a:t>
                      </a:r>
                      <a:r>
                        <a:rPr lang="en-US" sz="1200" b="0" i="0" u="none" strike="noStrike" baseline="0" dirty="0" smtClean="0">
                          <a:solidFill>
                            <a:schemeClr val="tx1">
                              <a:lumMod val="50000"/>
                            </a:schemeClr>
                          </a:solidFill>
                          <a:effectLst/>
                          <a:latin typeface="Calibri"/>
                        </a:rPr>
                        <a:t> (</a:t>
                      </a:r>
                      <a:r>
                        <a:rPr lang="en-US" sz="1200" b="0" i="0" u="none" strike="noStrike" dirty="0" smtClean="0">
                          <a:solidFill>
                            <a:schemeClr val="tx1">
                              <a:lumMod val="50000"/>
                            </a:schemeClr>
                          </a:solidFill>
                          <a:effectLst/>
                          <a:latin typeface="Calibri"/>
                        </a:rPr>
                        <a:t>captured at the Bill Plan event level in Contracts  &amp; </a:t>
                      </a:r>
                      <a:r>
                        <a:rPr lang="en-US" sz="1200" b="0" i="0" u="none" strike="noStrike" baseline="0" dirty="0" smtClean="0">
                          <a:solidFill>
                            <a:schemeClr val="tx1">
                              <a:lumMod val="50000"/>
                            </a:schemeClr>
                          </a:solidFill>
                          <a:effectLst/>
                          <a:latin typeface="Calibri"/>
                        </a:rPr>
                        <a:t>passed to Billing) on the Invoice.</a:t>
                      </a:r>
                    </a:p>
                    <a:p>
                      <a:pPr marL="171450" indent="-171450" algn="l" fontAlgn="b">
                        <a:buFont typeface="Arial" panose="020B0604020202020204" pitchFamily="34" charset="0"/>
                        <a:buChar char="•"/>
                      </a:pPr>
                      <a:r>
                        <a:rPr lang="en-US" sz="1200" b="0" i="0" u="none" strike="noStrike" baseline="0" dirty="0" smtClean="0">
                          <a:solidFill>
                            <a:schemeClr val="tx1">
                              <a:lumMod val="50000"/>
                            </a:schemeClr>
                          </a:solidFill>
                          <a:effectLst/>
                          <a:latin typeface="Calibri"/>
                        </a:rPr>
                        <a:t>Display ACH Instructions on Invoice.</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Modified envelope page of print invoice to include “Attention” line</a:t>
                      </a: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 in the customer address.</a:t>
                      </a:r>
                    </a:p>
                    <a:p>
                      <a:pPr marL="171450" indent="-171450" algn="l" fontAlgn="b">
                        <a:buFont typeface="Arial" panose="020B0604020202020204" pitchFamily="34" charset="0"/>
                        <a:buChar char="•"/>
                      </a:pP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Updated e-mail id on all templates and e-mail id from which the e-mails are sent to </a:t>
                      </a:r>
                      <a:r>
                        <a:rPr lang="en-US" sz="1200" u="none" strike="noStrike" kern="1200" dirty="0" smtClean="0">
                          <a:solidFill>
                            <a:schemeClr val="tx1">
                              <a:lumMod val="50000"/>
                            </a:schemeClr>
                          </a:solidFill>
                          <a:effectLst/>
                          <a:latin typeface="Calibri" panose="020F0502020204030204" pitchFamily="34" charset="0"/>
                          <a:ea typeface="+mn-ea"/>
                          <a:cs typeface="Calibri" panose="020F0502020204030204" pitchFamily="34" charset="0"/>
                          <a:hlinkClick r:id="rId2"/>
                        </a:rPr>
                        <a:t>ARBilling@Optum.com</a:t>
                      </a:r>
                      <a:r>
                        <a:rPr lang="en-US" sz="1200" u="none" strike="noStrike" kern="1200" dirty="0" smtClean="0">
                          <a:solidFill>
                            <a:schemeClr val="tx1">
                              <a:lumMod val="50000"/>
                            </a:schemeClr>
                          </a:solidFill>
                          <a:effectLst/>
                          <a:latin typeface="Calibri" panose="020F0502020204030204" pitchFamily="34" charset="0"/>
                          <a:ea typeface="+mn-ea"/>
                          <a:cs typeface="Calibri" panose="020F0502020204030204" pitchFamily="34" charset="0"/>
                        </a:rPr>
                        <a:t>.</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P</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opulated the ship to contact correctly on </a:t>
                      </a:r>
                      <a:r>
                        <a:rPr lang="en-US" sz="1200" kern="1200" dirty="0" err="1" smtClean="0">
                          <a:solidFill>
                            <a:schemeClr val="tx1">
                              <a:lumMod val="50000"/>
                            </a:schemeClr>
                          </a:solidFill>
                          <a:effectLst/>
                          <a:latin typeface="Calibri" panose="020F0502020204030204" pitchFamily="34" charset="0"/>
                          <a:ea typeface="+mn-ea"/>
                          <a:cs typeface="Calibri" panose="020F0502020204030204" pitchFamily="34" charset="0"/>
                        </a:rPr>
                        <a:t>proforma</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 and invoice</a:t>
                      </a:r>
                      <a:r>
                        <a:rPr lang="en-US" sz="120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to eliminate the comma issue between first and last name.</a:t>
                      </a:r>
                    </a:p>
                    <a:p>
                      <a:pPr marL="0" marR="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endParaRP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1368603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958"/>
            <a:ext cx="8229600" cy="450054"/>
          </a:xfrm>
        </p:spPr>
        <p:txBody>
          <a:bodyPr/>
          <a:lstStyle/>
          <a:p>
            <a:r>
              <a:rPr lang="en-US" dirty="0"/>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1705481561"/>
              </p:ext>
            </p:extLst>
          </p:nvPr>
        </p:nvGraphicFramePr>
        <p:xfrm>
          <a:off x="439948" y="587605"/>
          <a:ext cx="8523300" cy="5624770"/>
        </p:xfrm>
        <a:graphic>
          <a:graphicData uri="http://schemas.openxmlformats.org/drawingml/2006/table">
            <a:tbl>
              <a:tblPr firstRow="1" bandRow="1">
                <a:tableStyleId>{8EC20E35-A176-4012-BC5E-935CFFF8708E}</a:tableStyleId>
              </a:tblPr>
              <a:tblGrid>
                <a:gridCol w="3061737"/>
                <a:gridCol w="3904842"/>
                <a:gridCol w="1556721"/>
              </a:tblGrid>
              <a:tr h="208986">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176109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Invoice Template/Print</a:t>
                      </a:r>
                      <a:r>
                        <a:rPr lang="en-US" sz="1200" b="1" i="0" u="none" strike="noStrike" baseline="0" dirty="0" smtClean="0">
                          <a:solidFill>
                            <a:schemeClr val="tx1">
                              <a:lumMod val="50000"/>
                            </a:schemeClr>
                          </a:solidFill>
                          <a:effectLst/>
                          <a:latin typeface="Calibri"/>
                        </a:rPr>
                        <a:t> Envelope</a:t>
                      </a:r>
                      <a:endParaRPr lang="en-US" sz="1200" b="1" i="0" u="none" strike="noStrike" dirty="0" smtClean="0">
                        <a:solidFill>
                          <a:schemeClr val="tx1">
                            <a:lumMod val="50000"/>
                          </a:schemeClr>
                        </a:solidFill>
                        <a:effectLst/>
                        <a:latin typeface="Calibri"/>
                      </a:endParaRPr>
                    </a:p>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(Continued)</a:t>
                      </a:r>
                    </a:p>
                  </a:txBody>
                  <a:tcPr marR="0" marT="0" marB="0" anchor="ctr"/>
                </a:tc>
                <a:tc>
                  <a:txBody>
                    <a:bodyPr/>
                    <a:lstStyle/>
                    <a:p>
                      <a:pPr marL="0" indent="0" algn="l" fontAlgn="b">
                        <a:buFont typeface="Arial" panose="020B0604020202020204" pitchFamily="34" charset="0"/>
                        <a:buNone/>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Updated existing invoice template for project costing transactions to include </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the following:</a:t>
                      </a:r>
                    </a:p>
                    <a:p>
                      <a:pPr marL="171450" indent="-171450" algn="l" fontAlgn="b">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Project header and detail information relating to expenses, tasks, and resources at transaction level.</a:t>
                      </a:r>
                    </a:p>
                    <a:p>
                      <a:pPr marL="171450" indent="-171450" algn="l" fontAlgn="b">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Display the notes, purchase order and billing consultant (Project Manager) related to time worked and milestones achieved.</a:t>
                      </a:r>
                    </a:p>
                    <a:p>
                      <a:pPr marL="171450" indent="-171450" algn="l" fontAlgn="b">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Include fixed fee and TBP transactions.</a:t>
                      </a:r>
                      <a:endPar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algn="ctr" fontAlgn="b"/>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Retrofit</a:t>
                      </a: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0" marR="0" marT="0" marB="0" anchor="ctr"/>
                </a:tc>
              </a:tr>
              <a:tr h="358261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Invoice Search</a:t>
                      </a:r>
                    </a:p>
                  </a:txBody>
                  <a:tcPr marR="0" marT="0" marB="0" anchor="ctr"/>
                </a:tc>
                <a:tc>
                  <a:txBody>
                    <a:bodyPr/>
                    <a:lstStyle/>
                    <a:p>
                      <a:pPr marL="171450" indent="-171450" algn="l" fontAlgn="b">
                        <a:buFont typeface="Arial" panose="020B0604020202020204" pitchFamily="34" charset="0"/>
                        <a:buChar char="•"/>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Include invoice date on the following billing search pages:</a:t>
                      </a:r>
                    </a:p>
                    <a:p>
                      <a:pPr marL="628650" lvl="1" indent="-171450" hangingPunct="0">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Maintain Bills &gt; Standard Billing</a:t>
                      </a:r>
                    </a:p>
                    <a:p>
                      <a:pPr marL="628650" marR="0" lvl="1" indent="-171450" algn="l" defTabSz="9144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Maintain Bills &gt; Summary</a:t>
                      </a:r>
                    </a:p>
                    <a:p>
                      <a:pPr marL="628650" lvl="1" indent="-171450" hangingPunct="0">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Review Billing Information &gt; Details</a:t>
                      </a:r>
                    </a:p>
                    <a:p>
                      <a:pPr marL="628650" lvl="1" indent="-171450" hangingPunct="0">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Review Billing Information &gt; Summary</a:t>
                      </a:r>
                    </a:p>
                    <a:p>
                      <a:pPr marL="171450" indent="-171450" algn="l" fontAlgn="b">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Updated</a:t>
                      </a:r>
                      <a:r>
                        <a:rPr lang="en-US" sz="120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search results of invoice finalization error page so u</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sers can now view the Bill cycle id and Bill status in the search results.</a:t>
                      </a:r>
                    </a:p>
                    <a:p>
                      <a:pPr marL="171450" indent="-171450" hangingPunct="0">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Enhance the search screens on the following pages to add bill cycle ID, project ID and project name </a:t>
                      </a:r>
                    </a:p>
                    <a:p>
                      <a:pPr marL="628650" lvl="1" indent="-171450" hangingPunct="0">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Maintain Bills &gt; Standard Billing</a:t>
                      </a:r>
                    </a:p>
                    <a:p>
                      <a:pPr marL="628650" lvl="1" indent="-171450" algn="just" fontAlgn="auto" hangingPunct="1">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Maintain Bills &gt; Bill Summary</a:t>
                      </a:r>
                    </a:p>
                    <a:p>
                      <a:pPr marL="628650" lvl="1" indent="-171450" algn="just" fontAlgn="auto" hangingPunct="1">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Maintain Bills &gt; Supporting Documentation</a:t>
                      </a:r>
                    </a:p>
                    <a:p>
                      <a:pPr marL="628650" lvl="1" indent="-171450" algn="just" fontAlgn="auto" hangingPunct="1">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Review billing information &gt; Summary</a:t>
                      </a:r>
                    </a:p>
                    <a:p>
                      <a:pPr marL="628650" lvl="1" indent="-171450" algn="just" fontAlgn="auto" hangingPunct="1">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Review billing information &gt; Details</a:t>
                      </a:r>
                    </a:p>
                    <a:p>
                      <a:pPr marL="628650" lvl="1" indent="-171450" algn="l">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Billing &gt; Review Billing Information &gt; View Supporting Documentation</a:t>
                      </a:r>
                      <a:endPar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algn="ctr" fontAlgn="b"/>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Retrofit</a:t>
                      </a: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L="0" marR="0" marT="0" marB="0" anchor="ctr"/>
                </a:tc>
              </a:tr>
            </a:tbl>
          </a:graphicData>
        </a:graphic>
      </p:graphicFrame>
    </p:spTree>
    <p:extLst>
      <p:ext uri="{BB962C8B-B14F-4D97-AF65-F5344CB8AC3E}">
        <p14:creationId xmlns:p14="http://schemas.microsoft.com/office/powerpoint/2010/main" val="24634830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958"/>
            <a:ext cx="8229600" cy="450054"/>
          </a:xfrm>
        </p:spPr>
        <p:txBody>
          <a:bodyPr/>
          <a:lstStyle/>
          <a:p>
            <a:r>
              <a:rPr lang="en-US" dirty="0"/>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1116632855"/>
              </p:ext>
            </p:extLst>
          </p:nvPr>
        </p:nvGraphicFramePr>
        <p:xfrm>
          <a:off x="467841" y="712001"/>
          <a:ext cx="8452884" cy="5319294"/>
        </p:xfrm>
        <a:graphic>
          <a:graphicData uri="http://schemas.openxmlformats.org/drawingml/2006/table">
            <a:tbl>
              <a:tblPr firstRow="1" bandRow="1">
                <a:tableStyleId>{8EC20E35-A176-4012-BC5E-935CFFF8708E}</a:tableStyleId>
              </a:tblPr>
              <a:tblGrid>
                <a:gridCol w="2991321"/>
                <a:gridCol w="3904842"/>
                <a:gridCol w="1556721"/>
              </a:tblGrid>
              <a:tr h="396422">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92240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panose="020F0502020204030204" pitchFamily="34" charset="0"/>
                          <a:cs typeface="Calibri" panose="020F0502020204030204" pitchFamily="34" charset="0"/>
                        </a:rPr>
                        <a:t>Invoice E-Mail Notifications</a:t>
                      </a:r>
                    </a:p>
                    <a:p>
                      <a:pPr marL="0" marR="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dirty="0" smtClean="0">
                        <a:solidFill>
                          <a:schemeClr val="accent6">
                            <a:lumMod val="60000"/>
                            <a:lumOff val="40000"/>
                          </a:schemeClr>
                        </a:solidFill>
                        <a:effectLst/>
                        <a:latin typeface="Calibri"/>
                      </a:endParaRP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Notifications sent for delivery failure of e-mailed</a:t>
                      </a:r>
                      <a:r>
                        <a:rPr lang="en-US" sz="120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invoices were modified to include the Customer and Contract ID’s in the subject line.</a:t>
                      </a:r>
                      <a:endPar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r h="1010093">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Customer PO Update</a:t>
                      </a:r>
                    </a:p>
                  </a:txBody>
                  <a:tcPr marR="0" marT="0" marB="0" anchor="ctr"/>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dk1"/>
                          </a:solidFill>
                          <a:effectLst/>
                          <a:latin typeface="Calibri" panose="020F0502020204030204" pitchFamily="34" charset="0"/>
                          <a:ea typeface="+mn-ea"/>
                          <a:cs typeface="Calibri" panose="020F0502020204030204" pitchFamily="34" charset="0"/>
                        </a:rPr>
                        <a:t>Update the customer PO number based on the processing billing business unit and invoice id combination.</a:t>
                      </a:r>
                    </a:p>
                    <a:p>
                      <a:pPr marL="0" indent="0" algn="l" fontAlgn="b">
                        <a:buFont typeface="Arial" panose="020B0604020202020204" pitchFamily="34" charset="0"/>
                        <a:buNone/>
                      </a:pPr>
                      <a:endParaRPr lang="en-US" sz="1200" b="0" i="0" u="none" strike="noStrike" dirty="0" smtClean="0">
                        <a:solidFill>
                          <a:srgbClr val="000000"/>
                        </a:solidFill>
                        <a:effectLst/>
                        <a:latin typeface="Calibri" panose="020F0502020204030204" pitchFamily="34" charset="0"/>
                        <a:cs typeface="Calibri" panose="020F0502020204030204" pitchFamily="34" charset="0"/>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r h="134445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Align</a:t>
                      </a:r>
                      <a:r>
                        <a:rPr lang="en-US" sz="1200" b="1" i="0" u="none" strike="noStrike" baseline="0" dirty="0" smtClean="0">
                          <a:solidFill>
                            <a:schemeClr val="tx1">
                              <a:lumMod val="50000"/>
                            </a:schemeClr>
                          </a:solidFill>
                          <a:effectLst/>
                          <a:latin typeface="Calibri"/>
                        </a:rPr>
                        <a:t> Invoice Form w/Invoice Media</a:t>
                      </a:r>
                      <a:endParaRPr lang="en-US" sz="1200" b="1" i="0" u="none" strike="noStrike" dirty="0" smtClean="0">
                        <a:solidFill>
                          <a:schemeClr val="tx1">
                            <a:lumMod val="50000"/>
                          </a:schemeClr>
                        </a:solidFill>
                        <a:effectLst/>
                        <a:latin typeface="Calibri"/>
                      </a:endParaRPr>
                    </a:p>
                  </a:txBody>
                  <a:tcPr marR="0" marT="0" marB="0" anchor="ctr"/>
                </a:tc>
                <a:tc>
                  <a:txBody>
                    <a:bodyPr/>
                    <a:lstStyle/>
                    <a:p>
                      <a:pPr marL="0" indent="0">
                        <a:buFont typeface="Arial" panose="020B0604020202020204" pitchFamily="34" charset="0"/>
                        <a:buNone/>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User can change the Invoice Media at the Billing address, which automatically populates Invoice form at the Billing header level.</a:t>
                      </a: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r h="134445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panose="020F0502020204030204" pitchFamily="34" charset="0"/>
                          <a:cs typeface="Calibri" panose="020F0502020204030204" pitchFamily="34" charset="0"/>
                        </a:rPr>
                        <a:t>Invoice</a:t>
                      </a:r>
                      <a:r>
                        <a:rPr lang="en-US" sz="1200" b="1"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 Printing</a:t>
                      </a:r>
                      <a:endParaRPr lang="en-US" sz="1200" b="1" i="0" u="none" strike="noStrike" dirty="0" smtClean="0">
                        <a:solidFill>
                          <a:schemeClr val="tx1">
                            <a:lumMod val="50000"/>
                          </a:schemeClr>
                        </a:solidFill>
                        <a:effectLst/>
                        <a:latin typeface="Calibri" panose="020F0502020204030204" pitchFamily="34" charset="0"/>
                        <a:cs typeface="Calibri" panose="020F0502020204030204" pitchFamily="34" charset="0"/>
                      </a:endParaRPr>
                    </a:p>
                  </a:txBody>
                  <a:tcPr marR="0" marT="0" marB="0" anchor="ctr"/>
                </a:tc>
                <a:tc>
                  <a:txBody>
                    <a:bodyPr/>
                    <a:lstStyle/>
                    <a:p>
                      <a:pPr marL="171450" marR="0" lvl="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New program developed to generate the Manifest file for the invoice delivery method print &amp; send to Duncan.</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Updated code at the customer mapping integration to validate if any of the address fields have a carriage return &amp; replace those with null value.  Carriage return</a:t>
                      </a: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was c</a:t>
                      </a: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ausing reconciliation issues between Manifest File</a:t>
                      </a: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and Statement PDF’s sent to Duncan for printing.</a:t>
                      </a:r>
                      <a:endPar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5387517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sz="half" idx="1"/>
          </p:nvPr>
        </p:nvSpPr>
        <p:spPr>
          <a:xfrm>
            <a:off x="219556" y="1140010"/>
            <a:ext cx="8686800" cy="5613845"/>
          </a:xfrm>
        </p:spPr>
        <p:txBody>
          <a:bodyPr/>
          <a:lstStyle/>
          <a:p>
            <a:r>
              <a:rPr lang="en-US" dirty="0"/>
              <a:t>Name</a:t>
            </a:r>
          </a:p>
          <a:p>
            <a:r>
              <a:rPr lang="en-US" dirty="0"/>
              <a:t>Functional Area</a:t>
            </a:r>
          </a:p>
          <a:p>
            <a:r>
              <a:rPr lang="en-US" dirty="0"/>
              <a:t>Role</a:t>
            </a:r>
          </a:p>
          <a:p>
            <a:pPr marL="0" indent="0">
              <a:buNone/>
            </a:pPr>
            <a:endParaRPr lang="en-US" dirty="0"/>
          </a:p>
        </p:txBody>
      </p:sp>
    </p:spTree>
    <p:extLst>
      <p:ext uri="{BB962C8B-B14F-4D97-AF65-F5344CB8AC3E}">
        <p14:creationId xmlns:p14="http://schemas.microsoft.com/office/powerpoint/2010/main" val="1112483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537"/>
            <a:ext cx="8229600" cy="450054"/>
          </a:xfrm>
        </p:spPr>
        <p:txBody>
          <a:bodyPr/>
          <a:lstStyle/>
          <a:p>
            <a:r>
              <a:rPr lang="en-US" dirty="0"/>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3744377697"/>
              </p:ext>
            </p:extLst>
          </p:nvPr>
        </p:nvGraphicFramePr>
        <p:xfrm>
          <a:off x="429310" y="496163"/>
          <a:ext cx="8452884" cy="5628592"/>
        </p:xfrm>
        <a:graphic>
          <a:graphicData uri="http://schemas.openxmlformats.org/drawingml/2006/table">
            <a:tbl>
              <a:tblPr firstRow="1" bandRow="1">
                <a:tableStyleId>{8EC20E35-A176-4012-BC5E-935CFFF8708E}</a:tableStyleId>
              </a:tblPr>
              <a:tblGrid>
                <a:gridCol w="2991321"/>
                <a:gridCol w="3904842"/>
                <a:gridCol w="1556721"/>
              </a:tblGrid>
              <a:tr h="194187">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1852619">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solidFill>
                          <a:effectLst/>
                          <a:latin typeface="Calibri"/>
                        </a:rPr>
                        <a:t>Invoice Due Dates</a:t>
                      </a:r>
                    </a:p>
                  </a:txBody>
                  <a:tcPr marR="0" marT="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Due date on Invoice &amp; </a:t>
                      </a:r>
                      <a:r>
                        <a:rPr lang="en-US" sz="1200" b="0" kern="1200" dirty="0" err="1" smtClean="0">
                          <a:solidFill>
                            <a:schemeClr val="tx1">
                              <a:lumMod val="50000"/>
                            </a:schemeClr>
                          </a:solidFill>
                          <a:effectLst/>
                          <a:latin typeface="Calibri" panose="020F0502020204030204" pitchFamily="34" charset="0"/>
                          <a:ea typeface="+mn-ea"/>
                          <a:cs typeface="Calibri" panose="020F0502020204030204" pitchFamily="34" charset="0"/>
                        </a:rPr>
                        <a:t>Proforma</a:t>
                      </a: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 PDF’s not matching the due date on Item List in Collections</a:t>
                      </a: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Workbench. </a:t>
                      </a:r>
                      <a:r>
                        <a:rPr lang="en-US" sz="1200" kern="1200" dirty="0" err="1" smtClean="0">
                          <a:solidFill>
                            <a:schemeClr val="tx1">
                              <a:lumMod val="50000"/>
                            </a:schemeClr>
                          </a:solidFill>
                          <a:effectLst/>
                          <a:latin typeface="Calibri" panose="020F0502020204030204" pitchFamily="34" charset="0"/>
                          <a:ea typeface="+mn-ea"/>
                          <a:cs typeface="Calibri" panose="020F0502020204030204" pitchFamily="34" charset="0"/>
                        </a:rPr>
                        <a:t>Proforma</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 Pre-Process and Finalization process did not take into account the Working Days/Non-Working Days when calculating the due dates in Billing module</a:t>
                      </a:r>
                      <a:r>
                        <a:rPr lang="en-US" sz="120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and the AR module did take these into account.  Fi</a:t>
                      </a: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x:  Updates made to the following objects: </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Record </a:t>
                      </a:r>
                      <a:r>
                        <a:rPr lang="en-US" sz="1200" kern="1200" dirty="0" err="1" smtClean="0">
                          <a:solidFill>
                            <a:schemeClr val="tx1">
                              <a:lumMod val="50000"/>
                            </a:schemeClr>
                          </a:solidFill>
                          <a:effectLst/>
                          <a:latin typeface="Calibri" panose="020F0502020204030204" pitchFamily="34" charset="0"/>
                          <a:ea typeface="+mn-ea"/>
                          <a:cs typeface="Calibri" panose="020F0502020204030204" pitchFamily="34" charset="0"/>
                        </a:rPr>
                        <a:t>PeopleCode</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 - </a:t>
                      </a:r>
                      <a:r>
                        <a:rPr lang="en-US" sz="1200" kern="1200" dirty="0" err="1" smtClean="0">
                          <a:solidFill>
                            <a:schemeClr val="tx1">
                              <a:lumMod val="50000"/>
                            </a:schemeClr>
                          </a:solidFill>
                          <a:effectLst/>
                          <a:latin typeface="Calibri" panose="020F0502020204030204" pitchFamily="34" charset="0"/>
                          <a:ea typeface="+mn-ea"/>
                          <a:cs typeface="Calibri" panose="020F0502020204030204" pitchFamily="34" charset="0"/>
                        </a:rPr>
                        <a:t>FUNCLIB_BI.PYMNT_TERMS_CD.FieldFormula</a:t>
                      </a:r>
                      <a:r>
                        <a:rPr lang="en-US" sz="120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AE SQL - BIIVC000    DUEDATE </a:t>
                      </a:r>
                      <a:r>
                        <a:rPr lang="en-US" sz="1200" kern="1200" dirty="0" err="1" smtClean="0">
                          <a:solidFill>
                            <a:schemeClr val="tx1">
                              <a:lumMod val="50000"/>
                            </a:schemeClr>
                          </a:solidFill>
                          <a:effectLst/>
                          <a:latin typeface="Calibri" panose="020F0502020204030204" pitchFamily="34" charset="0"/>
                          <a:ea typeface="+mn-ea"/>
                          <a:cs typeface="Calibri" panose="020F0502020204030204" pitchFamily="34" charset="0"/>
                        </a:rPr>
                        <a:t>CALCBHTD.Do</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 Select</a:t>
                      </a: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r h="199734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solidFill>
                          <a:effectLst/>
                          <a:latin typeface="Calibri"/>
                        </a:rPr>
                        <a:t>Data Separation </a:t>
                      </a:r>
                      <a:r>
                        <a:rPr lang="en-US" sz="1200" b="1" i="0" u="none" strike="noStrike" dirty="0" err="1" smtClean="0">
                          <a:solidFill>
                            <a:schemeClr val="tx1"/>
                          </a:solidFill>
                          <a:effectLst/>
                          <a:latin typeface="Calibri"/>
                        </a:rPr>
                        <a:t>Optum</a:t>
                      </a:r>
                      <a:r>
                        <a:rPr lang="en-US" sz="1200" b="1" i="0" u="none" strike="noStrike" dirty="0" smtClean="0">
                          <a:solidFill>
                            <a:schemeClr val="tx1"/>
                          </a:solidFill>
                          <a:effectLst/>
                          <a:latin typeface="Calibri"/>
                        </a:rPr>
                        <a:t> 360/</a:t>
                      </a:r>
                      <a:r>
                        <a:rPr lang="en-US" sz="1200" b="1" i="0" u="none" strike="noStrike" dirty="0" err="1" smtClean="0">
                          <a:solidFill>
                            <a:schemeClr val="tx1"/>
                          </a:solidFill>
                          <a:effectLst/>
                          <a:latin typeface="Calibri"/>
                        </a:rPr>
                        <a:t>Optum</a:t>
                      </a:r>
                      <a:r>
                        <a:rPr lang="en-US" sz="1200" b="1" i="0" u="none" strike="noStrike" dirty="0" smtClean="0">
                          <a:solidFill>
                            <a:schemeClr val="tx1"/>
                          </a:solidFill>
                          <a:effectLst/>
                          <a:latin typeface="Calibri"/>
                        </a:rPr>
                        <a:t> General</a:t>
                      </a:r>
                    </a:p>
                  </a:txBody>
                  <a:tcPr marR="0" marT="0" marB="0" anchor="ctr"/>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Remove remit to and bank account configuration values from Bill Type </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New page created to configure remit to and bank account configuration at the Billing</a:t>
                      </a: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processing </a:t>
                      </a:r>
                      <a:r>
                        <a:rPr lang="en-US" sz="1200" b="0" kern="1200" baseline="0" dirty="0" err="1" smtClean="0">
                          <a:solidFill>
                            <a:schemeClr val="tx1">
                              <a:lumMod val="50000"/>
                            </a:schemeClr>
                          </a:solidFill>
                          <a:effectLst/>
                          <a:latin typeface="Calibri" panose="020F0502020204030204" pitchFamily="34" charset="0"/>
                          <a:ea typeface="+mn-ea"/>
                          <a:cs typeface="Calibri" panose="020F0502020204030204" pitchFamily="34" charset="0"/>
                        </a:rPr>
                        <a:t>b.u</a:t>
                      </a: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level for the ACH instructions on Invoices.</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New page created to store distinct logo by Billing processing business unit for inclusion on Invoices.</a:t>
                      </a: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r h="1565265">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Invoice – Courtesy Copies</a:t>
                      </a:r>
                    </a:p>
                  </a:txBody>
                  <a:tcPr marR="0" marT="0" marB="0" anchor="ctr"/>
                </a:tc>
                <a:tc>
                  <a:txBody>
                    <a:bodyPr/>
                    <a:lstStyle/>
                    <a:p>
                      <a:pPr marL="0" indent="0" algn="l" fontAlgn="b">
                        <a:buFont typeface="Arial" panose="020B0604020202020204" pitchFamily="34" charset="0"/>
                        <a:buNone/>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Modifications made to Billing and Contracts modules to support multiple recipients of invoices.  Contacts</a:t>
                      </a: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 with courtesy copies of Invoice.</a:t>
                      </a: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2706662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867"/>
            <a:ext cx="8229600" cy="450054"/>
          </a:xfrm>
        </p:spPr>
        <p:txBody>
          <a:bodyPr/>
          <a:lstStyle/>
          <a:p>
            <a:r>
              <a:rPr lang="en-US" dirty="0"/>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3172195480"/>
              </p:ext>
            </p:extLst>
          </p:nvPr>
        </p:nvGraphicFramePr>
        <p:xfrm>
          <a:off x="446561" y="377817"/>
          <a:ext cx="8452884" cy="6065520"/>
        </p:xfrm>
        <a:graphic>
          <a:graphicData uri="http://schemas.openxmlformats.org/drawingml/2006/table">
            <a:tbl>
              <a:tblPr firstRow="1" bandRow="1">
                <a:tableStyleId>{8EC20E35-A176-4012-BC5E-935CFFF8708E}</a:tableStyleId>
              </a:tblPr>
              <a:tblGrid>
                <a:gridCol w="2998388"/>
                <a:gridCol w="3897775"/>
                <a:gridCol w="1556721"/>
              </a:tblGrid>
              <a:tr h="205958">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1879952">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Project Based Billing Worksheet Approval</a:t>
                      </a:r>
                    </a:p>
                  </a:txBody>
                  <a:tcPr marR="0" marT="0" marB="0" anchor="ctr"/>
                </a:tc>
                <a:tc>
                  <a:txBody>
                    <a:bodyPr/>
                    <a:lstStyle/>
                    <a:p>
                      <a:pPr marL="171450" indent="-171450" algn="l" fontAlgn="b">
                        <a:buFont typeface="Arial" panose="020B0604020202020204" pitchFamily="34" charset="0"/>
                        <a:buChar char="•"/>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Custom process designed</a:t>
                      </a: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 to send an e-mail notification to Project Managers to inform them that the Billing Worksheet is ready for approval.</a:t>
                      </a:r>
                    </a:p>
                    <a:p>
                      <a:pPr marL="171450" indent="-171450" algn="l" fontAlgn="b">
                        <a:buFont typeface="Arial" panose="020B0604020202020204" pitchFamily="34" charset="0"/>
                        <a:buChar char="•"/>
                      </a:pP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Updated code to only allow current project manager to view/approve</a:t>
                      </a: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worksheets.</a:t>
                      </a:r>
                    </a:p>
                    <a:p>
                      <a:pPr marL="171450" indent="-171450" algn="l" fontAlgn="b">
                        <a:buFont typeface="Arial" panose="020B0604020202020204" pitchFamily="34" charset="0"/>
                        <a:buChar char="•"/>
                      </a:pP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Fixed effective dated code logic to prevent wrong project manager in billing worksheet.</a:t>
                      </a:r>
                    </a:p>
                    <a:p>
                      <a:pPr marL="171450" indent="-171450" algn="l" fontAlgn="b">
                        <a:buFont typeface="Arial" panose="020B0604020202020204" pitchFamily="34" charset="0"/>
                        <a:buChar char="•"/>
                      </a:pPr>
                      <a:r>
                        <a:rPr lang="en-US" sz="1200" b="0" kern="1200" dirty="0" err="1" smtClean="0">
                          <a:solidFill>
                            <a:schemeClr val="tx1">
                              <a:lumMod val="50000"/>
                            </a:schemeClr>
                          </a:solidFill>
                          <a:effectLst/>
                          <a:latin typeface="Calibri" panose="020F0502020204030204" pitchFamily="34" charset="0"/>
                          <a:ea typeface="+mn-ea"/>
                          <a:cs typeface="Calibri" panose="020F0502020204030204" pitchFamily="34" charset="0"/>
                        </a:rPr>
                        <a:t>PeopleCode</a:t>
                      </a: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 has been modified to restrict the </a:t>
                      </a:r>
                      <a:r>
                        <a:rPr lang="en-US" sz="1200" b="0" kern="1200" dirty="0" err="1" smtClean="0">
                          <a:solidFill>
                            <a:schemeClr val="tx1">
                              <a:lumMod val="50000"/>
                            </a:schemeClr>
                          </a:solidFill>
                          <a:effectLst/>
                          <a:latin typeface="Calibri" panose="020F0502020204030204" pitchFamily="34" charset="0"/>
                          <a:ea typeface="+mn-ea"/>
                          <a:cs typeface="Calibri" panose="020F0502020204030204" pitchFamily="34" charset="0"/>
                        </a:rPr>
                        <a:t>proforma</a:t>
                      </a: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process from picking up the approved billing worksheets every time the process runs.</a:t>
                      </a:r>
                    </a:p>
                    <a:p>
                      <a:pPr marL="171450" indent="-171450">
                        <a:buFont typeface="Arial" panose="020B0604020202020204" pitchFamily="34" charset="0"/>
                        <a:buChar char="•"/>
                      </a:pP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U</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sers can view the Pre-tax invoice amount and total invoice amount details when the billing worksheet is sent to managers for approval.</a:t>
                      </a:r>
                    </a:p>
                    <a:p>
                      <a:pPr marL="171450" indent="-171450">
                        <a:buFont typeface="Arial" panose="020B0604020202020204" pitchFamily="34" charset="0"/>
                        <a:buChar cha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Allow the users to submit an invoice for approval having more than one operating unit.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Added new search filter on Bill Cycle ID to enable business to review only billing worksheets related to their business segment.</a:t>
                      </a:r>
                      <a:endParaRPr lang="en-US" sz="1200" b="0" i="0" u="none" strike="noStrike" kern="1200" dirty="0">
                        <a:solidFill>
                          <a:schemeClr val="tx1">
                            <a:lumMod val="50000"/>
                          </a:schemeClr>
                        </a:solidFill>
                        <a:effectLst/>
                        <a:latin typeface="Calibri" panose="020F0502020204030204" pitchFamily="34" charset="0"/>
                        <a:ea typeface="+mn-ea"/>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smtClean="0">
                          <a:solidFill>
                            <a:schemeClr val="tx1">
                              <a:lumMod val="50000"/>
                            </a:schemeClr>
                          </a:solidFill>
                          <a:effectLst/>
                          <a:latin typeface="Calibri" panose="020F0502020204030204" pitchFamily="34" charset="0"/>
                          <a:ea typeface="+mn-ea"/>
                          <a:cs typeface="Calibri" panose="020F0502020204030204" pitchFamily="34" charset="0"/>
                        </a:rPr>
                        <a:t>Updated</a:t>
                      </a:r>
                      <a:r>
                        <a:rPr lang="en-US" sz="1200" b="0" i="0" u="none" strike="noStrike"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Billing Worksheet e-mail notification with bill cycle ID description.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New draft invoice template created to attach to e-mail notifications to Project Managers.</a:t>
                      </a:r>
                      <a:endParaRPr lang="en-US" sz="1200" kern="1200" dirty="0" smtClean="0">
                        <a:solidFill>
                          <a:schemeClr val="tx1"/>
                        </a:solidFill>
                        <a:effectLst/>
                        <a:latin typeface="Calibri" panose="020F0502020204030204" pitchFamily="34" charset="0"/>
                        <a:ea typeface="+mn-ea"/>
                        <a:cs typeface="Calibri" panose="020F0502020204030204" pitchFamily="34" charset="0"/>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r h="878249">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Manual Billing</a:t>
                      </a:r>
                    </a:p>
                  </a:txBody>
                  <a:tcPr marR="0" marT="0" marB="0" anchor="ctr"/>
                </a:tc>
                <a:tc>
                  <a:txBody>
                    <a:bodyPr/>
                    <a:lstStyle/>
                    <a:p>
                      <a:pPr marL="171450" indent="-171450" algn="l" fontAlgn="b">
                        <a:buFont typeface="Arial" panose="020B0604020202020204" pitchFamily="34" charset="0"/>
                        <a:buChar char="•"/>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Modifications</a:t>
                      </a: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 made to populate Revenue and AR GL strings based on the product ID selected in billing (Line Info1).</a:t>
                      </a:r>
                    </a:p>
                    <a:p>
                      <a:pPr marL="171450" indent="-171450" algn="l" fontAlgn="b">
                        <a:buFont typeface="Arial" panose="020B0604020202020204" pitchFamily="34" charset="0"/>
                        <a:buChar char="•"/>
                      </a:pP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Business has the flexibility of selecting the product and the product description which will be populated automatically.</a:t>
                      </a:r>
                    </a:p>
                    <a:p>
                      <a:pPr marL="0" indent="0" algn="l" fontAlgn="b">
                        <a:buFont typeface="Arial" panose="020B0604020202020204" pitchFamily="34" charset="0"/>
                        <a:buNone/>
                      </a:pP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34253921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867"/>
            <a:ext cx="8229600" cy="450054"/>
          </a:xfrm>
        </p:spPr>
        <p:txBody>
          <a:bodyPr/>
          <a:lstStyle/>
          <a:p>
            <a:r>
              <a:rPr lang="en-US" dirty="0"/>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3619797872"/>
              </p:ext>
            </p:extLst>
          </p:nvPr>
        </p:nvGraphicFramePr>
        <p:xfrm>
          <a:off x="425296" y="595442"/>
          <a:ext cx="8452884" cy="5376921"/>
        </p:xfrm>
        <a:graphic>
          <a:graphicData uri="http://schemas.openxmlformats.org/drawingml/2006/table">
            <a:tbl>
              <a:tblPr firstRow="1" bandRow="1">
                <a:tableStyleId>{8EC20E35-A176-4012-BC5E-935CFFF8708E}</a:tableStyleId>
              </a:tblPr>
              <a:tblGrid>
                <a:gridCol w="2991321"/>
                <a:gridCol w="3904842"/>
                <a:gridCol w="1556721"/>
              </a:tblGrid>
              <a:tr h="256281">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6658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Invoice Date</a:t>
                      </a:r>
                    </a:p>
                  </a:txBody>
                  <a:tcPr marR="0" marT="0" marB="0" anchor="ctr"/>
                </a:tc>
                <a:tc>
                  <a:txBody>
                    <a:bodyPr/>
                    <a:lstStyle/>
                    <a:p>
                      <a:pPr marL="0" indent="0" algn="l" fontAlgn="b">
                        <a:buFont typeface="Arial" panose="020B0604020202020204" pitchFamily="34" charset="0"/>
                        <a:buNone/>
                      </a:pPr>
                      <a:r>
                        <a:rPr lang="en-US" sz="1200" b="0" kern="1200" dirty="0" smtClean="0">
                          <a:solidFill>
                            <a:schemeClr val="tx1">
                              <a:lumMod val="50000"/>
                            </a:schemeClr>
                          </a:solidFill>
                          <a:effectLst/>
                          <a:latin typeface="Calibri" panose="020F0502020204030204" pitchFamily="34" charset="0"/>
                          <a:ea typeface="+mn-ea"/>
                          <a:cs typeface="Calibri" panose="020F0502020204030204" pitchFamily="34" charset="0"/>
                        </a:rPr>
                        <a:t>Invoice</a:t>
                      </a:r>
                      <a:r>
                        <a:rPr lang="en-US" sz="1200" b="0" kern="1200" baseline="0" dirty="0" smtClean="0">
                          <a:solidFill>
                            <a:schemeClr val="tx1">
                              <a:lumMod val="50000"/>
                            </a:schemeClr>
                          </a:solidFill>
                          <a:effectLst/>
                          <a:latin typeface="Calibri" panose="020F0502020204030204" pitchFamily="34" charset="0"/>
                          <a:ea typeface="+mn-ea"/>
                          <a:cs typeface="Calibri" panose="020F0502020204030204" pitchFamily="34" charset="0"/>
                        </a:rPr>
                        <a:t> date should reflect the date on which the invoice was finalized not the data provided during CABI process. </a:t>
                      </a:r>
                      <a:r>
                        <a:rPr lang="en-US" sz="1200" b="0" i="0" u="none" strike="noStrike" kern="1200" dirty="0" smtClean="0">
                          <a:solidFill>
                            <a:schemeClr val="tx1">
                              <a:lumMod val="50000"/>
                            </a:schemeClr>
                          </a:solidFill>
                          <a:effectLst/>
                          <a:latin typeface="Calibri" panose="020F0502020204030204" pitchFamily="34" charset="0"/>
                          <a:ea typeface="+mn-ea"/>
                          <a:cs typeface="Calibri" panose="020F0502020204030204" pitchFamily="34" charset="0"/>
                        </a:rPr>
                        <a:t>New </a:t>
                      </a:r>
                      <a:r>
                        <a:rPr lang="en-US" sz="1200" kern="1200" dirty="0" smtClean="0">
                          <a:solidFill>
                            <a:schemeClr val="tx1">
                              <a:lumMod val="50000"/>
                            </a:schemeClr>
                          </a:solidFill>
                          <a:effectLst/>
                          <a:latin typeface="Calibri" panose="020F0502020204030204" pitchFamily="34" charset="0"/>
                          <a:ea typeface="+mn-ea"/>
                          <a:cs typeface="Calibri" panose="020F0502020204030204" pitchFamily="34" charset="0"/>
                        </a:rPr>
                        <a:t>application engine program created to make the date Null which then changes the date to current date in the finalization Job.</a:t>
                      </a: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a:rPr>
                        <a:t>Retrofit</a:t>
                      </a:r>
                    </a:p>
                  </a:txBody>
                  <a:tcPr marL="0" marR="0" marT="0" marB="0" anchor="ctr"/>
                </a:tc>
              </a:tr>
              <a:tr h="6658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err="1" smtClean="0">
                          <a:solidFill>
                            <a:schemeClr val="tx1">
                              <a:lumMod val="50000"/>
                            </a:schemeClr>
                          </a:solidFill>
                          <a:effectLst/>
                          <a:latin typeface="Calibri"/>
                        </a:rPr>
                        <a:t>Optum</a:t>
                      </a:r>
                      <a:r>
                        <a:rPr lang="en-US" sz="1200" b="1" i="0" u="none" strike="noStrike" baseline="0" dirty="0" smtClean="0">
                          <a:solidFill>
                            <a:schemeClr val="tx1">
                              <a:lumMod val="50000"/>
                            </a:schemeClr>
                          </a:solidFill>
                          <a:effectLst/>
                          <a:latin typeface="Calibri"/>
                        </a:rPr>
                        <a:t> </a:t>
                      </a:r>
                      <a:r>
                        <a:rPr lang="en-US" sz="1200" b="1" i="0" u="none" strike="noStrike" dirty="0" smtClean="0">
                          <a:solidFill>
                            <a:schemeClr val="tx1">
                              <a:lumMod val="50000"/>
                            </a:schemeClr>
                          </a:solidFill>
                          <a:effectLst/>
                          <a:latin typeface="Calibri"/>
                        </a:rPr>
                        <a:t>International</a:t>
                      </a:r>
                      <a:r>
                        <a:rPr lang="en-US" sz="1200" b="1" i="0" u="none" strike="noStrike" baseline="0" dirty="0" smtClean="0">
                          <a:solidFill>
                            <a:schemeClr val="tx1">
                              <a:lumMod val="50000"/>
                            </a:schemeClr>
                          </a:solidFill>
                          <a:effectLst/>
                          <a:latin typeface="Calibri"/>
                        </a:rPr>
                        <a:t> On-Boarding/MC</a:t>
                      </a:r>
                      <a:endParaRPr lang="en-US" sz="1200" b="1" i="0" u="none" strike="noStrike" dirty="0" smtClean="0">
                        <a:solidFill>
                          <a:schemeClr val="tx1">
                            <a:lumMod val="50000"/>
                          </a:schemeClr>
                        </a:solidFill>
                        <a:effectLst/>
                        <a:latin typeface="Calibri"/>
                      </a:endParaRPr>
                    </a:p>
                  </a:txBody>
                  <a:tcPr marR="0" marT="0" marB="0" anchor="ctr"/>
                </a:tc>
                <a:tc>
                  <a:txBody>
                    <a:bodyPr/>
                    <a:lstStyle/>
                    <a:p>
                      <a:pPr marL="171450" indent="-171450" algn="l" fontAlgn="b">
                        <a:buFont typeface="Arial" panose="020B0604020202020204" pitchFamily="34" charset="0"/>
                        <a:buChar char="•"/>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Updated  AR open balance load program to handle multi-currency codes.</a:t>
                      </a:r>
                    </a:p>
                    <a:p>
                      <a:pPr marL="171450" indent="-171450" algn="l" fontAlgn="b">
                        <a:buFont typeface="Arial" panose="020B0604020202020204" pitchFamily="34" charset="0"/>
                        <a:buChar char="•"/>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Updated custom ACH Instructions</a:t>
                      </a: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 and Remit to Addresses on Invoices custom pages with new currency code,  address 3 line, country and other fields.</a:t>
                      </a:r>
                    </a:p>
                    <a:p>
                      <a:pPr marL="171450" indent="-171450" algn="l" fontAlgn="b">
                        <a:buFont typeface="Arial" panose="020B0604020202020204" pitchFamily="34" charset="0"/>
                        <a:buChar char="•"/>
                      </a:pP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Invoice formatting changes made for international/multi-currency.</a:t>
                      </a:r>
                    </a:p>
                    <a:p>
                      <a:pPr marL="171450" indent="-171450" algn="l" fontAlgn="b">
                        <a:buFont typeface="Arial" panose="020B0604020202020204" pitchFamily="34" charset="0"/>
                        <a:buChar char="•"/>
                      </a:pP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Created a new interface with Vertex for VAT and GST taxes</a:t>
                      </a:r>
                    </a:p>
                    <a:p>
                      <a:pPr marL="171450" indent="-171450" algn="l" fontAlgn="b">
                        <a:buFont typeface="Arial" panose="020B0604020202020204" pitchFamily="34" charset="0"/>
                        <a:buChar char="•"/>
                      </a:pP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Updated Open AR and Customer conversion processing for tax impacts.</a:t>
                      </a:r>
                    </a:p>
                    <a:p>
                      <a:pPr marL="171450" indent="-171450" algn="l" fontAlgn="b">
                        <a:buFont typeface="Arial" panose="020B0604020202020204" pitchFamily="34" charset="0"/>
                        <a:buChar char="•"/>
                      </a:pP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Changes made for integration with UHGPS (printing </a:t>
                      </a:r>
                      <a:r>
                        <a:rPr lang="en-US" sz="1200" b="0" i="0" u="none" strike="noStrike" baseline="0" smtClean="0">
                          <a:solidFill>
                            <a:schemeClr val="tx1">
                              <a:lumMod val="50000"/>
                            </a:schemeClr>
                          </a:solidFill>
                          <a:effectLst/>
                          <a:latin typeface="Calibri" panose="020F0502020204030204" pitchFamily="34" charset="0"/>
                          <a:cs typeface="Calibri" panose="020F0502020204030204" pitchFamily="34" charset="0"/>
                        </a:rPr>
                        <a:t>services).</a:t>
                      </a:r>
                      <a:endPar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endParaRPr>
                    </a:p>
                    <a:p>
                      <a:pPr marL="171450" indent="-171450" algn="l" fontAlgn="b">
                        <a:buFont typeface="Arial" panose="020B0604020202020204" pitchFamily="34" charset="0"/>
                        <a:buChar char="•"/>
                      </a:pPr>
                      <a:endPar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endParaRPr>
                    </a:p>
                    <a:p>
                      <a:pPr marL="171450" indent="-171450" algn="l" fontAlgn="b">
                        <a:buFont typeface="Arial" panose="020B0604020202020204" pitchFamily="34" charset="0"/>
                        <a:buChar char="•"/>
                      </a:pPr>
                      <a:endPar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endParaRPr>
                    </a:p>
                    <a:p>
                      <a:pPr marL="171450" indent="-171450" algn="l" fontAlgn="b">
                        <a:buFont typeface="Arial" panose="020B0604020202020204" pitchFamily="34" charset="0"/>
                        <a:buChar char="•"/>
                      </a:pP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a:rPr>
                        <a:t>Retrofit</a:t>
                      </a:r>
                    </a:p>
                  </a:txBody>
                  <a:tcPr marL="0" marR="0" marT="0" marB="0" anchor="ctr"/>
                </a:tc>
              </a:tr>
              <a:tr h="6658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Sales</a:t>
                      </a:r>
                      <a:r>
                        <a:rPr lang="en-US" sz="1200" b="1" i="0" u="none" strike="noStrike" baseline="0" dirty="0" smtClean="0">
                          <a:solidFill>
                            <a:schemeClr val="tx1">
                              <a:lumMod val="50000"/>
                            </a:schemeClr>
                          </a:solidFill>
                          <a:effectLst/>
                          <a:latin typeface="Calibri"/>
                        </a:rPr>
                        <a:t> Tax Accounting Entries</a:t>
                      </a:r>
                      <a:endParaRPr lang="en-US" sz="1200" b="1" i="0" u="none" strike="noStrike" dirty="0" smtClean="0">
                        <a:solidFill>
                          <a:schemeClr val="tx1">
                            <a:lumMod val="50000"/>
                          </a:schemeClr>
                        </a:solidFill>
                        <a:effectLst/>
                        <a:latin typeface="Calibri"/>
                      </a:endParaRPr>
                    </a:p>
                  </a:txBody>
                  <a:tcPr marR="0" marT="0" marB="0" anchor="ctr"/>
                </a:tc>
                <a:tc>
                  <a:txBody>
                    <a:bodyPr/>
                    <a:lstStyle/>
                    <a:p>
                      <a:pPr marL="0" indent="0" algn="l" fontAlgn="b">
                        <a:buFont typeface="Arial" panose="020B0604020202020204" pitchFamily="34" charset="0"/>
                        <a:buNone/>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Modified the accounting engine program to create </a:t>
                      </a: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 tax accounting entries based on product tax GL BU and OU.</a:t>
                      </a: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a:rPr>
                        <a:t>Retrofit</a:t>
                      </a:r>
                    </a:p>
                  </a:txBody>
                  <a:tcPr marL="0" marR="0" marT="0" marB="0" anchor="ctr"/>
                </a:tc>
              </a:tr>
            </a:tbl>
          </a:graphicData>
        </a:graphic>
      </p:graphicFrame>
    </p:spTree>
    <p:extLst>
      <p:ext uri="{BB962C8B-B14F-4D97-AF65-F5344CB8AC3E}">
        <p14:creationId xmlns:p14="http://schemas.microsoft.com/office/powerpoint/2010/main" val="17170302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867"/>
            <a:ext cx="8229600" cy="450054"/>
          </a:xfrm>
        </p:spPr>
        <p:txBody>
          <a:bodyPr/>
          <a:lstStyle/>
          <a:p>
            <a:r>
              <a:rPr lang="en-US" dirty="0"/>
              <a:t>Customizations</a:t>
            </a:r>
          </a:p>
        </p:txBody>
      </p:sp>
      <p:graphicFrame>
        <p:nvGraphicFramePr>
          <p:cNvPr id="3" name="Table 2"/>
          <p:cNvGraphicFramePr>
            <a:graphicFrameLocks noGrp="1"/>
          </p:cNvGraphicFramePr>
          <p:nvPr>
            <p:extLst>
              <p:ext uri="{D42A27DB-BD31-4B8C-83A1-F6EECF244321}">
                <p14:modId xmlns:p14="http://schemas.microsoft.com/office/powerpoint/2010/main" val="10400437"/>
              </p:ext>
            </p:extLst>
          </p:nvPr>
        </p:nvGraphicFramePr>
        <p:xfrm>
          <a:off x="425296" y="595442"/>
          <a:ext cx="8452884" cy="3351255"/>
        </p:xfrm>
        <a:graphic>
          <a:graphicData uri="http://schemas.openxmlformats.org/drawingml/2006/table">
            <a:tbl>
              <a:tblPr firstRow="1" bandRow="1">
                <a:tableStyleId>{8EC20E35-A176-4012-BC5E-935CFFF8708E}</a:tableStyleId>
              </a:tblPr>
              <a:tblGrid>
                <a:gridCol w="2991321"/>
                <a:gridCol w="3904842"/>
                <a:gridCol w="1556721"/>
              </a:tblGrid>
              <a:tr h="256281">
                <a:tc>
                  <a:txBody>
                    <a:bodyPr/>
                    <a:lstStyle/>
                    <a:p>
                      <a:pPr algn="l" fontAlgn="b"/>
                      <a:r>
                        <a:rPr lang="en-US" sz="1400" b="0" i="0" u="none" strike="noStrike" dirty="0" smtClean="0">
                          <a:solidFill>
                            <a:schemeClr val="bg1"/>
                          </a:solidFill>
                          <a:effectLst/>
                          <a:latin typeface="Calibri"/>
                        </a:rPr>
                        <a:t>Customizations</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6658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1" i="0" u="none" strike="noStrike" dirty="0" smtClean="0">
                          <a:solidFill>
                            <a:schemeClr val="tx1">
                              <a:lumMod val="50000"/>
                            </a:schemeClr>
                          </a:solidFill>
                          <a:effectLst/>
                          <a:latin typeface="Calibri"/>
                        </a:rPr>
                        <a:t>Invoice Delivery Method</a:t>
                      </a:r>
                    </a:p>
                  </a:txBody>
                  <a:tcPr marR="0" marT="0" marB="0" anchor="ctr"/>
                </a:tc>
                <a:tc>
                  <a:txBody>
                    <a:bodyPr/>
                    <a:lstStyle/>
                    <a:p>
                      <a:pPr marL="171450" indent="-171450" algn="l" fontAlgn="b">
                        <a:buFont typeface="Arial" panose="020B0604020202020204" pitchFamily="34" charset="0"/>
                        <a:buChar char="•"/>
                      </a:pPr>
                      <a:r>
                        <a:rPr lang="en-US" sz="1200" b="0" i="0" u="none" strike="noStrike" dirty="0" smtClean="0">
                          <a:solidFill>
                            <a:schemeClr val="tx1">
                              <a:lumMod val="50000"/>
                            </a:schemeClr>
                          </a:solidFill>
                          <a:effectLst/>
                          <a:latin typeface="Calibri" panose="020F0502020204030204" pitchFamily="34" charset="0"/>
                          <a:cs typeface="Calibri" panose="020F0502020204030204" pitchFamily="34" charset="0"/>
                        </a:rPr>
                        <a:t>Introduced the new invoice delivery method called Manual Print for not sending</a:t>
                      </a: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 invoices to customers.</a:t>
                      </a:r>
                    </a:p>
                    <a:p>
                      <a:pPr marL="171450" indent="-171450" algn="l" fontAlgn="b">
                        <a:buFont typeface="Arial" panose="020B0604020202020204" pitchFamily="34" charset="0"/>
                        <a:buChar char="•"/>
                      </a:pPr>
                      <a:r>
                        <a:rPr lang="en-US" sz="1200" b="0" i="0" u="none" strike="noStrike" baseline="0" dirty="0" smtClean="0">
                          <a:solidFill>
                            <a:schemeClr val="tx1">
                              <a:lumMod val="50000"/>
                            </a:schemeClr>
                          </a:solidFill>
                          <a:effectLst/>
                          <a:latin typeface="Calibri" panose="020F0502020204030204" pitchFamily="34" charset="0"/>
                          <a:cs typeface="Calibri" panose="020F0502020204030204" pitchFamily="34" charset="0"/>
                        </a:rPr>
                        <a:t>Suppressed invoice delivery method e-mail notification and Federal Highway file (govt. based invoices).</a:t>
                      </a: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a:rPr>
                        <a:t>Retrofit</a:t>
                      </a:r>
                    </a:p>
                  </a:txBody>
                  <a:tcPr marL="0" marR="0" marT="0" marB="0" anchor="ctr"/>
                </a:tc>
              </a:tr>
              <a:tr h="665898">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smtClean="0">
                        <a:solidFill>
                          <a:schemeClr val="tx1">
                            <a:lumMod val="50000"/>
                          </a:schemeClr>
                        </a:solidFill>
                        <a:effectLst/>
                        <a:latin typeface="Calibri"/>
                      </a:endParaRPr>
                    </a:p>
                  </a:txBody>
                  <a:tcPr marR="0" marT="0" marB="0" anchor="ctr"/>
                </a:tc>
                <a:tc>
                  <a:txBody>
                    <a:bodyPr/>
                    <a:lstStyle/>
                    <a:p>
                      <a:pPr marL="0" indent="0" algn="l" fontAlgn="b">
                        <a:buFont typeface="Arial" panose="020B0604020202020204" pitchFamily="34" charset="0"/>
                        <a:buNone/>
                      </a:pP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dirty="0" smtClean="0">
                        <a:solidFill>
                          <a:srgbClr val="000000"/>
                        </a:solidFill>
                        <a:effectLst/>
                        <a:latin typeface="Calibri"/>
                      </a:endParaRPr>
                    </a:p>
                  </a:txBody>
                  <a:tcPr marL="0" marR="0" marT="0" marB="0" anchor="ctr"/>
                </a:tc>
              </a:tr>
              <a:tr h="665898">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smtClean="0">
                        <a:solidFill>
                          <a:schemeClr val="tx1">
                            <a:lumMod val="50000"/>
                          </a:schemeClr>
                        </a:solidFill>
                        <a:effectLst/>
                        <a:latin typeface="Calibri"/>
                      </a:endParaRPr>
                    </a:p>
                  </a:txBody>
                  <a:tcPr marR="0" marT="0" marB="0" anchor="ctr"/>
                </a:tc>
                <a:tc>
                  <a:txBody>
                    <a:bodyPr/>
                    <a:lstStyle/>
                    <a:p>
                      <a:pPr marL="171450" indent="-171450" algn="l" fontAlgn="b">
                        <a:buFont typeface="Arial" panose="020B0604020202020204" pitchFamily="34" charset="0"/>
                        <a:buChar char="•"/>
                      </a:pP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dirty="0" smtClean="0">
                        <a:solidFill>
                          <a:srgbClr val="000000"/>
                        </a:solidFill>
                        <a:effectLst/>
                        <a:latin typeface="Calibri"/>
                      </a:endParaRPr>
                    </a:p>
                  </a:txBody>
                  <a:tcPr marL="0" marR="0" marT="0" marB="0" anchor="ctr"/>
                </a:tc>
              </a:tr>
              <a:tr h="665898">
                <a:tc>
                  <a:txBody>
                    <a:bodyPr/>
                    <a:lstStyle/>
                    <a:p>
                      <a:pPr marL="0" marR="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dirty="0" smtClean="0">
                        <a:solidFill>
                          <a:schemeClr val="tx1">
                            <a:lumMod val="50000"/>
                          </a:schemeClr>
                        </a:solidFill>
                        <a:effectLst/>
                        <a:latin typeface="Calibri"/>
                      </a:endParaRPr>
                    </a:p>
                  </a:txBody>
                  <a:tcPr marR="0" marT="0" marB="0" anchor="ctr"/>
                </a:tc>
                <a:tc>
                  <a:txBody>
                    <a:bodyPr/>
                    <a:lstStyle/>
                    <a:p>
                      <a:pPr marL="0" indent="0" algn="l" fontAlgn="b">
                        <a:buFont typeface="Arial" panose="020B0604020202020204" pitchFamily="34" charset="0"/>
                        <a:buNone/>
                      </a:pPr>
                      <a:endParaRPr lang="en-US" sz="1200" b="0" i="0" u="none" strike="noStrike" dirty="0">
                        <a:solidFill>
                          <a:schemeClr val="tx1">
                            <a:lumMod val="50000"/>
                          </a:schemeClr>
                        </a:solidFill>
                        <a:effectLst/>
                        <a:latin typeface="Calibri" panose="020F0502020204030204" pitchFamily="34" charset="0"/>
                        <a:cs typeface="Calibri" panose="020F0502020204030204" pitchFamily="34" charset="0"/>
                      </a:endParaRPr>
                    </a:p>
                  </a:txBody>
                  <a:tcPr marR="0" marT="182880" marB="18288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dirty="0" smtClean="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42882088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Inbound</a:t>
            </a:r>
            <a:r>
              <a:rPr lang="en-US" sz="3200" b="0" dirty="0" smtClean="0"/>
              <a:t> </a:t>
            </a:r>
            <a:r>
              <a:rPr lang="en-US" dirty="0"/>
              <a:t>Interfaces</a:t>
            </a:r>
          </a:p>
        </p:txBody>
      </p:sp>
      <p:graphicFrame>
        <p:nvGraphicFramePr>
          <p:cNvPr id="4" name="Table 3"/>
          <p:cNvGraphicFramePr>
            <a:graphicFrameLocks noGrp="1"/>
          </p:cNvGraphicFramePr>
          <p:nvPr>
            <p:extLst>
              <p:ext uri="{D42A27DB-BD31-4B8C-83A1-F6EECF244321}">
                <p14:modId xmlns:p14="http://schemas.microsoft.com/office/powerpoint/2010/main" val="1128143615"/>
              </p:ext>
            </p:extLst>
          </p:nvPr>
        </p:nvGraphicFramePr>
        <p:xfrm>
          <a:off x="304801" y="1150938"/>
          <a:ext cx="8445794" cy="3037840"/>
        </p:xfrm>
        <a:graphic>
          <a:graphicData uri="http://schemas.openxmlformats.org/drawingml/2006/table">
            <a:tbl>
              <a:tblPr firstRow="1" bandRow="1">
                <a:tableStyleId>{8EC20E35-A176-4012-BC5E-935CFFF8708E}</a:tableStyleId>
              </a:tblPr>
              <a:tblGrid>
                <a:gridCol w="3102536"/>
                <a:gridCol w="3844099"/>
                <a:gridCol w="1499159"/>
              </a:tblGrid>
              <a:tr h="370840">
                <a:tc>
                  <a:txBody>
                    <a:bodyPr/>
                    <a:lstStyle/>
                    <a:p>
                      <a:pPr algn="l" fontAlgn="b"/>
                      <a:r>
                        <a:rPr lang="en-US" sz="1400" b="0" i="0" u="none" strike="noStrike" dirty="0" smtClean="0">
                          <a:solidFill>
                            <a:schemeClr val="bg1"/>
                          </a:solidFill>
                          <a:effectLst/>
                          <a:latin typeface="Calibri"/>
                        </a:rPr>
                        <a:t>Interface</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370840">
                <a:tc>
                  <a:txBody>
                    <a:bodyPr/>
                    <a:lstStyle/>
                    <a:p>
                      <a:pPr algn="l" fontAlgn="b"/>
                      <a:r>
                        <a:rPr lang="en-US" sz="1200" b="0" i="0" u="none" strike="noStrike" dirty="0" smtClean="0">
                          <a:solidFill>
                            <a:schemeClr val="tx1">
                              <a:lumMod val="50000"/>
                            </a:schemeClr>
                          </a:solidFill>
                          <a:effectLst/>
                          <a:latin typeface="Calibri"/>
                        </a:rPr>
                        <a:t>EHR (Executive Health Resources)</a:t>
                      </a:r>
                      <a:endParaRPr lang="en-US" sz="1200" b="0" i="0" u="none" strike="noStrike" dirty="0">
                        <a:solidFill>
                          <a:schemeClr val="tx1">
                            <a:lumMod val="50000"/>
                          </a:schemeClr>
                        </a:solidFill>
                        <a:effectLst/>
                        <a:latin typeface="Calibri"/>
                      </a:endParaRPr>
                    </a:p>
                  </a:txBody>
                  <a:tcPr marR="0" marT="0" marB="0" anchor="ctr"/>
                </a:tc>
                <a:tc>
                  <a:txBody>
                    <a:bodyPr/>
                    <a:lstStyle/>
                    <a:p>
                      <a:pPr algn="l" fontAlgn="b"/>
                      <a:r>
                        <a:rPr lang="en-US" sz="1200" b="0" i="0" u="none" strike="noStrike" dirty="0" smtClean="0">
                          <a:solidFill>
                            <a:srgbClr val="000000"/>
                          </a:solidFill>
                          <a:effectLst/>
                          <a:latin typeface="Calibri"/>
                        </a:rPr>
                        <a:t>Invoiced</a:t>
                      </a:r>
                      <a:r>
                        <a:rPr lang="en-US" sz="1200" b="0" i="0" u="none" strike="noStrike" baseline="0" dirty="0" smtClean="0">
                          <a:solidFill>
                            <a:srgbClr val="000000"/>
                          </a:solidFill>
                          <a:effectLst/>
                          <a:latin typeface="Calibri"/>
                        </a:rPr>
                        <a:t> activity files sent to  PS ERP on an ad hoc basis</a:t>
                      </a:r>
                      <a:endParaRPr lang="en-US" sz="1200" b="0" i="0" u="none" strike="noStrike" dirty="0">
                        <a:solidFill>
                          <a:srgbClr val="000000"/>
                        </a:solidFill>
                        <a:effectLst/>
                        <a:latin typeface="Calibri"/>
                      </a:endParaRPr>
                    </a:p>
                  </a:txBody>
                  <a:tcPr marR="0" marT="9144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r h="370840">
                <a:tc>
                  <a:txBody>
                    <a:bodyPr/>
                    <a:lstStyle/>
                    <a:p>
                      <a:pPr algn="l" fontAlgn="b"/>
                      <a:endParaRPr lang="en-US" sz="1200" b="0" i="0" u="none" strike="noStrike" dirty="0">
                        <a:solidFill>
                          <a:srgbClr val="FF0000"/>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9144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r h="370840">
                <a:tc>
                  <a:txBody>
                    <a:bodyPr/>
                    <a:lstStyle/>
                    <a:p>
                      <a:pPr algn="l" fontAlgn="b"/>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smtClean="0">
                        <a:solidFill>
                          <a:srgbClr val="000000"/>
                        </a:solidFill>
                        <a:effectLst/>
                        <a:latin typeface="Calibri"/>
                      </a:endParaRPr>
                    </a:p>
                  </a:txBody>
                  <a:tcPr marR="0" marT="9144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r h="370840">
                <a:tc>
                  <a:txBody>
                    <a:bodyPr/>
                    <a:lstStyle/>
                    <a:p>
                      <a:pPr algn="l" fontAlgn="b"/>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9144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r h="370840">
                <a:tc>
                  <a:txBody>
                    <a:bodyPr/>
                    <a:lstStyle/>
                    <a:p>
                      <a:pPr algn="l" fontAlgn="b"/>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smtClean="0">
                        <a:solidFill>
                          <a:srgbClr val="000000"/>
                        </a:solidFill>
                        <a:effectLst/>
                        <a:latin typeface="Calibri"/>
                      </a:endParaRPr>
                    </a:p>
                  </a:txBody>
                  <a:tcPr marR="0" marT="9144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r h="370840">
                <a:tc>
                  <a:txBody>
                    <a:bodyPr/>
                    <a:lstStyle/>
                    <a:p>
                      <a:pPr algn="l" fontAlgn="b"/>
                      <a:endParaRPr lang="en-US" sz="1200" b="0" i="0" u="none" strike="noStrike" dirty="0" smtClean="0">
                        <a:solidFill>
                          <a:schemeClr val="accent3">
                            <a:lumMod val="75000"/>
                          </a:schemeClr>
                        </a:solidFill>
                        <a:effectLst/>
                        <a:latin typeface="Calibri"/>
                      </a:endParaRPr>
                    </a:p>
                  </a:txBody>
                  <a:tcPr marR="0" marT="0" marB="0" anchor="ctr"/>
                </a:tc>
                <a:tc>
                  <a:txBody>
                    <a:bodyPr/>
                    <a:lstStyle/>
                    <a:p>
                      <a:pPr algn="l" fontAlgn="b"/>
                      <a:endParaRPr lang="en-US" sz="1100" b="0" i="0" u="none" strike="noStrike" dirty="0">
                        <a:solidFill>
                          <a:srgbClr val="000000"/>
                        </a:solidFill>
                        <a:effectLst/>
                        <a:latin typeface="Calibri"/>
                      </a:endParaRPr>
                    </a:p>
                  </a:txBody>
                  <a:tcPr marR="0" marT="91440" marB="182880" anchor="ctr"/>
                </a:tc>
                <a:tc>
                  <a:txBody>
                    <a:bodyPr/>
                    <a:lstStyle/>
                    <a:p>
                      <a:pPr algn="ctr" fontAlgn="b"/>
                      <a:endParaRPr lang="en-US" sz="11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23275195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Outbound</a:t>
            </a:r>
            <a:r>
              <a:rPr lang="en-US" sz="3200" b="0" dirty="0" smtClean="0"/>
              <a:t> </a:t>
            </a:r>
            <a:r>
              <a:rPr lang="en-US" dirty="0"/>
              <a:t>Interfaces</a:t>
            </a:r>
          </a:p>
        </p:txBody>
      </p:sp>
      <p:graphicFrame>
        <p:nvGraphicFramePr>
          <p:cNvPr id="3" name="Table 2"/>
          <p:cNvGraphicFramePr>
            <a:graphicFrameLocks noGrp="1"/>
          </p:cNvGraphicFramePr>
          <p:nvPr>
            <p:extLst>
              <p:ext uri="{D42A27DB-BD31-4B8C-83A1-F6EECF244321}">
                <p14:modId xmlns:p14="http://schemas.microsoft.com/office/powerpoint/2010/main" val="995784629"/>
              </p:ext>
            </p:extLst>
          </p:nvPr>
        </p:nvGraphicFramePr>
        <p:xfrm>
          <a:off x="230188" y="1150936"/>
          <a:ext cx="8509776" cy="2251482"/>
        </p:xfrm>
        <a:graphic>
          <a:graphicData uri="http://schemas.openxmlformats.org/drawingml/2006/table">
            <a:tbl>
              <a:tblPr firstRow="1" bandRow="1">
                <a:tableStyleId>{8EC20E35-A176-4012-BC5E-935CFFF8708E}</a:tableStyleId>
              </a:tblPr>
              <a:tblGrid>
                <a:gridCol w="3013878"/>
                <a:gridCol w="3929390"/>
                <a:gridCol w="1566508"/>
              </a:tblGrid>
              <a:tr h="574679">
                <a:tc>
                  <a:txBody>
                    <a:bodyPr/>
                    <a:lstStyle/>
                    <a:p>
                      <a:pPr algn="l" fontAlgn="b"/>
                      <a:r>
                        <a:rPr lang="en-US" sz="1400" b="0" i="0" u="none" strike="noStrike" dirty="0" smtClean="0">
                          <a:solidFill>
                            <a:schemeClr val="bg1"/>
                          </a:solidFill>
                          <a:effectLst/>
                          <a:latin typeface="Calibri"/>
                        </a:rPr>
                        <a:t>Interface</a:t>
                      </a:r>
                      <a:endParaRPr lang="en-US" sz="1400" b="0" i="0" u="none" strike="noStrike" dirty="0">
                        <a:solidFill>
                          <a:schemeClr val="bg1"/>
                        </a:solidFill>
                        <a:effectLst/>
                        <a:latin typeface="Calibri"/>
                      </a:endParaRPr>
                    </a:p>
                  </a:txBody>
                  <a:tcPr marR="0" marT="0" marB="0" anchor="b"/>
                </a:tc>
                <a:tc>
                  <a:txBody>
                    <a:bodyPr/>
                    <a:lstStyle/>
                    <a:p>
                      <a:pPr algn="l" fontAlgn="b"/>
                      <a:r>
                        <a:rPr lang="en-US" sz="1400" b="0" i="0" u="none" strike="noStrike" dirty="0" smtClean="0">
                          <a:solidFill>
                            <a:schemeClr val="bg1"/>
                          </a:solidFill>
                          <a:effectLst/>
                          <a:latin typeface="Calibri"/>
                        </a:rPr>
                        <a:t>Description</a:t>
                      </a:r>
                      <a:endParaRPr lang="en-US" sz="1400" b="0" i="0" u="none" strike="noStrike" dirty="0">
                        <a:solidFill>
                          <a:schemeClr val="bg1"/>
                        </a:solidFill>
                        <a:effectLst/>
                        <a:latin typeface="Calibri"/>
                      </a:endParaRPr>
                    </a:p>
                  </a:txBody>
                  <a:tcPr marR="0" marT="0" marB="0" anchor="ctr"/>
                </a:tc>
                <a:tc>
                  <a:txBody>
                    <a:bodyPr/>
                    <a:lstStyle/>
                    <a:p>
                      <a:pPr algn="ctr" fontAlgn="b"/>
                      <a:r>
                        <a:rPr lang="en-US" sz="1400" b="0" i="0" u="none" strike="noStrike" dirty="0" smtClean="0">
                          <a:solidFill>
                            <a:schemeClr val="bg1"/>
                          </a:solidFill>
                          <a:effectLst/>
                          <a:latin typeface="Calibri"/>
                        </a:rPr>
                        <a:t>Carry forward</a:t>
                      </a:r>
                      <a:endParaRPr lang="en-US" sz="1400" b="0" i="0" u="none" strike="noStrike" dirty="0">
                        <a:solidFill>
                          <a:schemeClr val="bg1"/>
                        </a:solidFill>
                        <a:effectLst/>
                        <a:latin typeface="Calibri"/>
                      </a:endParaRPr>
                    </a:p>
                  </a:txBody>
                  <a:tcPr marL="0" marR="0" marT="0" marB="0" anchor="ctr"/>
                </a:tc>
              </a:tr>
              <a:tr h="85021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smtClean="0">
                          <a:solidFill>
                            <a:schemeClr val="bg2">
                              <a:lumMod val="50000"/>
                            </a:schemeClr>
                          </a:solidFill>
                          <a:effectLst/>
                          <a:latin typeface="Calibri"/>
                        </a:rPr>
                        <a:t>Vertex</a:t>
                      </a:r>
                    </a:p>
                  </a:txBody>
                  <a:tcPr marR="0" marT="0" marB="0" anchor="ctr"/>
                </a:tc>
                <a:tc>
                  <a:txBody>
                    <a:bodyPr/>
                    <a:lstStyle/>
                    <a:p>
                      <a:pPr algn="l" fontAlgn="b"/>
                      <a:r>
                        <a:rPr lang="en-US" sz="1200" b="0" i="0" u="none" strike="noStrike" dirty="0" smtClean="0">
                          <a:solidFill>
                            <a:srgbClr val="000000"/>
                          </a:solidFill>
                          <a:effectLst/>
                          <a:latin typeface="Calibri"/>
                        </a:rPr>
                        <a:t>US Sales &amp;</a:t>
                      </a:r>
                      <a:r>
                        <a:rPr lang="en-US" sz="1200" b="0" i="0" u="none" strike="noStrike" baseline="0" dirty="0" smtClean="0">
                          <a:solidFill>
                            <a:srgbClr val="000000"/>
                          </a:solidFill>
                          <a:effectLst/>
                          <a:latin typeface="Calibri"/>
                        </a:rPr>
                        <a:t> Use Tax, VAT and GST (International) calculation process</a:t>
                      </a:r>
                      <a:endParaRPr lang="en-US" sz="1200" b="0" i="0" u="none" strike="noStrike" dirty="0">
                        <a:solidFill>
                          <a:srgbClr val="000000"/>
                        </a:solidFill>
                        <a:effectLst/>
                        <a:latin typeface="Calibri"/>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r h="826593">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err="1" smtClean="0">
                          <a:solidFill>
                            <a:schemeClr val="accent3">
                              <a:lumMod val="75000"/>
                            </a:schemeClr>
                          </a:solidFill>
                          <a:effectLst/>
                          <a:latin typeface="Calibri"/>
                        </a:rPr>
                        <a:t>Shutterfly</a:t>
                      </a:r>
                      <a:r>
                        <a:rPr lang="en-US" sz="1200" b="0" i="0" u="none" strike="noStrike" dirty="0" smtClean="0">
                          <a:solidFill>
                            <a:schemeClr val="accent3">
                              <a:lumMod val="75000"/>
                            </a:schemeClr>
                          </a:solidFill>
                          <a:effectLst/>
                          <a:latin typeface="Calibri"/>
                        </a:rPr>
                        <a:t> (formerly Duncan)</a:t>
                      </a:r>
                    </a:p>
                  </a:txBody>
                  <a:tcPr marR="0" marT="0" marB="0" anchor="ctr"/>
                </a:tc>
                <a:tc>
                  <a:txBody>
                    <a:bodyPr/>
                    <a:lstStyle/>
                    <a:p>
                      <a:pPr algn="l" fontAlgn="b"/>
                      <a:r>
                        <a:rPr lang="en-US" sz="1200" b="0" i="0" u="none" strike="noStrike" dirty="0" smtClean="0">
                          <a:solidFill>
                            <a:srgbClr val="000000"/>
                          </a:solidFill>
                          <a:effectLst/>
                          <a:latin typeface="Calibri" panose="020F0502020204030204" pitchFamily="34" charset="0"/>
                          <a:cs typeface="Calibri" panose="020F0502020204030204" pitchFamily="34" charset="0"/>
                        </a:rPr>
                        <a:t>Invoice</a:t>
                      </a:r>
                      <a:r>
                        <a:rPr lang="en-US" sz="1200" b="0" i="0" u="none" strike="noStrike" baseline="0" dirty="0" smtClean="0">
                          <a:solidFill>
                            <a:srgbClr val="000000"/>
                          </a:solidFill>
                          <a:effectLst/>
                          <a:latin typeface="Calibri" panose="020F0502020204030204" pitchFamily="34" charset="0"/>
                          <a:cs typeface="Calibri" panose="020F0502020204030204" pitchFamily="34" charset="0"/>
                        </a:rPr>
                        <a:t> files for customers having delivery method = print sent to printing services </a:t>
                      </a:r>
                      <a:endParaRPr lang="en-US" sz="1200" b="0" i="0" u="none" strike="noStrike" dirty="0">
                        <a:solidFill>
                          <a:srgbClr val="000000"/>
                        </a:solidFill>
                        <a:effectLst/>
                        <a:latin typeface="Calibri" panose="020F0502020204030204" pitchFamily="34" charset="0"/>
                        <a:cs typeface="Calibri" panose="020F0502020204030204" pitchFamily="34" charset="0"/>
                      </a:endParaRPr>
                    </a:p>
                  </a:txBody>
                  <a:tcPr marR="0" marT="182880" marB="182880" anchor="ctr"/>
                </a:tc>
                <a:tc>
                  <a:txBody>
                    <a:bodyPr/>
                    <a:lstStyle/>
                    <a:p>
                      <a:pPr algn="ctr" fontAlgn="b"/>
                      <a:r>
                        <a:rPr lang="en-US" sz="1200" b="0" i="0" u="none" strike="noStrike" dirty="0" smtClean="0">
                          <a:solidFill>
                            <a:srgbClr val="000000"/>
                          </a:solidFill>
                          <a:effectLst/>
                          <a:latin typeface="Calibri"/>
                        </a:rPr>
                        <a:t>Retrofit</a:t>
                      </a:r>
                      <a:endParaRPr lang="en-US" sz="1200" b="0" i="0" u="none" strike="noStrike" dirty="0">
                        <a:solidFill>
                          <a:srgbClr val="000000"/>
                        </a:solidFill>
                        <a:effectLst/>
                        <a:latin typeface="Calibri"/>
                      </a:endParaRPr>
                    </a:p>
                  </a:txBody>
                  <a:tcPr marL="0" marR="0" marT="0" marB="0" anchor="ctr"/>
                </a:tc>
              </a:tr>
            </a:tbl>
          </a:graphicData>
        </a:graphic>
      </p:graphicFrame>
    </p:spTree>
    <p:extLst>
      <p:ext uri="{BB962C8B-B14F-4D97-AF65-F5344CB8AC3E}">
        <p14:creationId xmlns:p14="http://schemas.microsoft.com/office/powerpoint/2010/main" val="31946417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ctrTitle"/>
          </p:nvPr>
        </p:nvSpPr>
        <p:spPr>
          <a:xfrm>
            <a:off x="1016000" y="2455863"/>
            <a:ext cx="7772400" cy="1150937"/>
          </a:xfrm>
        </p:spPr>
        <p:txBody>
          <a:bodyPr/>
          <a:lstStyle/>
          <a:p>
            <a:r>
              <a:rPr lang="en-US" altLang="en-US" dirty="0" smtClean="0">
                <a:latin typeface="Arial" charset="0"/>
                <a:cs typeface="Arial" charset="0"/>
              </a:rPr>
              <a:t>Thank you</a:t>
            </a:r>
          </a:p>
        </p:txBody>
      </p:sp>
      <p:sp>
        <p:nvSpPr>
          <p:cNvPr id="48131" name="Subtitle 5"/>
          <p:cNvSpPr>
            <a:spLocks noGrp="1"/>
          </p:cNvSpPr>
          <p:nvPr>
            <p:ph type="subTitle" idx="1"/>
          </p:nvPr>
        </p:nvSpPr>
        <p:spPr>
          <a:xfrm>
            <a:off x="994735" y="5174807"/>
            <a:ext cx="7772400" cy="1384300"/>
          </a:xfrm>
        </p:spPr>
        <p:txBody>
          <a:bodyPr/>
          <a:lstStyle/>
          <a:p>
            <a:r>
              <a:rPr lang="en-US" altLang="en-US" dirty="0">
                <a:latin typeface="Arial" charset="0"/>
                <a:cs typeface="Arial" charset="0"/>
              </a:rPr>
              <a:t>Contact information</a:t>
            </a:r>
          </a:p>
          <a:p>
            <a:r>
              <a:rPr lang="en-US" altLang="en-US" dirty="0">
                <a:latin typeface="Arial" charset="0"/>
                <a:cs typeface="Arial" charset="0"/>
              </a:rPr>
              <a:t>Fiona McIntosh</a:t>
            </a:r>
          </a:p>
          <a:p>
            <a:r>
              <a:rPr lang="en-US" altLang="en-US" dirty="0">
                <a:latin typeface="Arial" charset="0"/>
                <a:cs typeface="Arial" charset="0"/>
              </a:rPr>
              <a:t>#860-702-9930</a:t>
            </a:r>
          </a:p>
          <a:p>
            <a:r>
              <a:rPr lang="en-US" altLang="en-US" dirty="0">
                <a:latin typeface="Arial" charset="0"/>
                <a:cs typeface="Arial" charset="0"/>
              </a:rPr>
              <a:t>Fiona_McIntosh@optum.com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781507"/>
              </p:ext>
            </p:extLst>
          </p:nvPr>
        </p:nvGraphicFramePr>
        <p:xfrm>
          <a:off x="457200" y="1143000"/>
          <a:ext cx="8229600" cy="1407160"/>
        </p:xfrm>
        <a:graphic>
          <a:graphicData uri="http://schemas.openxmlformats.org/drawingml/2006/table">
            <a:tbl>
              <a:tblPr firstRow="1" bandRow="1">
                <a:tableStyleId>{5940675A-B579-460E-94D1-54222C63F5DA}</a:tableStyleId>
              </a:tblPr>
              <a:tblGrid>
                <a:gridCol w="2743200"/>
                <a:gridCol w="2743200"/>
                <a:gridCol w="2743200"/>
              </a:tblGrid>
              <a:tr h="370840">
                <a:tc>
                  <a:txBody>
                    <a:bodyPr/>
                    <a:lstStyle/>
                    <a:p>
                      <a:r>
                        <a:rPr lang="en-US" sz="1600" b="1" dirty="0" smtClean="0">
                          <a:solidFill>
                            <a:schemeClr val="bg1"/>
                          </a:solidFill>
                          <a:latin typeface="Arial" panose="020B0604020202020204" pitchFamily="34" charset="0"/>
                          <a:cs typeface="Arial" panose="020B0604020202020204" pitchFamily="34" charset="0"/>
                        </a:rPr>
                        <a:t>Date</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c>
                  <a:txBody>
                    <a:bodyPr/>
                    <a:lstStyle/>
                    <a:p>
                      <a:r>
                        <a:rPr lang="en-US" sz="1600" b="1" dirty="0" smtClean="0">
                          <a:solidFill>
                            <a:schemeClr val="bg1"/>
                          </a:solidFill>
                          <a:latin typeface="Arial" panose="020B0604020202020204" pitchFamily="34" charset="0"/>
                          <a:cs typeface="Arial" panose="020B0604020202020204" pitchFamily="34" charset="0"/>
                        </a:rPr>
                        <a:t>Time</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c>
                  <a:txBody>
                    <a:bodyPr/>
                    <a:lstStyle/>
                    <a:p>
                      <a:r>
                        <a:rPr lang="en-US" sz="1600" b="1" dirty="0" smtClean="0">
                          <a:solidFill>
                            <a:schemeClr val="bg1"/>
                          </a:solidFill>
                          <a:latin typeface="Arial" panose="020B0604020202020204" pitchFamily="34" charset="0"/>
                          <a:cs typeface="Arial" panose="020B0604020202020204" pitchFamily="34" charset="0"/>
                        </a:rPr>
                        <a:t>Topic</a:t>
                      </a:r>
                      <a:endParaRPr lang="en-US" sz="1600" b="1" dirty="0">
                        <a:solidFill>
                          <a:schemeClr val="bg1"/>
                        </a:solidFill>
                        <a:latin typeface="Arial" panose="020B0604020202020204" pitchFamily="34" charset="0"/>
                        <a:cs typeface="Arial" panose="020B0604020202020204" pitchFamily="34" charset="0"/>
                      </a:endParaRPr>
                    </a:p>
                  </a:txBody>
                  <a:tcPr>
                    <a:solidFill>
                      <a:srgbClr val="DD7D33"/>
                    </a:solidFill>
                  </a:tcPr>
                </a:tc>
              </a:tr>
              <a:tr h="370840">
                <a:tc>
                  <a:txBody>
                    <a:bodyPr/>
                    <a:lstStyle/>
                    <a:p>
                      <a:r>
                        <a:rPr lang="en-US" sz="1400" dirty="0" smtClean="0"/>
                        <a:t>10/04/2016</a:t>
                      </a:r>
                      <a:endParaRPr lang="en-US" sz="1400" dirty="0"/>
                    </a:p>
                  </a:txBody>
                  <a:tcPr/>
                </a:tc>
                <a:tc>
                  <a:txBody>
                    <a:bodyPr/>
                    <a:lstStyle/>
                    <a:p>
                      <a:r>
                        <a:rPr lang="en-US" sz="1400" dirty="0" smtClean="0"/>
                        <a:t>9 AM –</a:t>
                      </a:r>
                      <a:r>
                        <a:rPr lang="en-US" sz="1400" baseline="0" dirty="0" smtClean="0"/>
                        <a:t> 11 AM (CST)</a:t>
                      </a:r>
                      <a:endParaRPr lang="en-US" sz="1400" dirty="0"/>
                    </a:p>
                  </a:txBody>
                  <a:tcPr/>
                </a:tc>
                <a:tc>
                  <a:txBody>
                    <a:bodyPr/>
                    <a:lstStyle/>
                    <a:p>
                      <a:r>
                        <a:rPr lang="en-US" sz="1400" dirty="0" smtClean="0"/>
                        <a:t>Business Modeling Session 1: Receivables</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10/05/2016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9 AM –</a:t>
                      </a:r>
                      <a:r>
                        <a:rPr lang="en-US" sz="1400" baseline="0" dirty="0" smtClean="0"/>
                        <a:t> 11 AM (CST)</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Business Modeling Session 2: Receivables</a:t>
                      </a:r>
                    </a:p>
                  </a:txBody>
                  <a:tcPr/>
                </a:tc>
              </a:tr>
            </a:tbl>
          </a:graphicData>
        </a:graphic>
      </p:graphicFrame>
    </p:spTree>
    <p:extLst>
      <p:ext uri="{BB962C8B-B14F-4D97-AF65-F5344CB8AC3E}">
        <p14:creationId xmlns:p14="http://schemas.microsoft.com/office/powerpoint/2010/main" val="284430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Grp="1"/>
          </p:cNvSpPr>
          <p:nvPr>
            <p:ph idx="1"/>
          </p:nvPr>
        </p:nvSpPr>
        <p:spPr bwMode="auto">
          <a:xfrm>
            <a:off x="457200" y="2303265"/>
            <a:ext cx="8229600" cy="1388841"/>
          </a:xfrm>
          <a:prstGeom prst="rect">
            <a:avLst/>
          </a:prstGeom>
          <a:blipFill>
            <a:blip r:embed="rId2"/>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marL="0" indent="0" algn="l" rtl="0" fontAlgn="base">
              <a:spcBef>
                <a:spcPct val="0"/>
              </a:spcBef>
              <a:spcAft>
                <a:spcPts val="300"/>
              </a:spcAft>
              <a:buClr>
                <a:schemeClr val="accent1"/>
              </a:buClr>
              <a:buFont typeface="Arial" charset="0"/>
              <a:buNone/>
              <a:defRPr sz="1400" kern="1200">
                <a:solidFill>
                  <a:schemeClr val="tx1"/>
                </a:solidFill>
                <a:latin typeface="Arial" pitchFamily="34" charset="0"/>
                <a:ea typeface="+mn-ea"/>
                <a:cs typeface="Arial" pitchFamily="34" charset="0"/>
              </a:defRPr>
            </a:lvl1pPr>
            <a:lvl2pPr marL="457200" indent="0" algn="ctr" rtl="0" fontAlgn="base">
              <a:spcBef>
                <a:spcPct val="0"/>
              </a:spcBef>
              <a:spcAft>
                <a:spcPts val="600"/>
              </a:spcAft>
              <a:buFont typeface="Arial" charset="0"/>
              <a:buNone/>
              <a:defRPr kern="1200">
                <a:solidFill>
                  <a:schemeClr val="tx1">
                    <a:tint val="75000"/>
                  </a:schemeClr>
                </a:solidFill>
                <a:latin typeface="Arial" pitchFamily="34" charset="0"/>
                <a:ea typeface="+mn-ea"/>
                <a:cs typeface="Arial" pitchFamily="34" charset="0"/>
              </a:defRPr>
            </a:lvl2pPr>
            <a:lvl3pPr marL="914400" indent="0" algn="ctr" rtl="0" fontAlgn="base">
              <a:spcBef>
                <a:spcPct val="0"/>
              </a:spcBef>
              <a:spcAft>
                <a:spcPts val="600"/>
              </a:spcAft>
              <a:buClr>
                <a:schemeClr val="accent1"/>
              </a:buClr>
              <a:buFont typeface="Arial" charset="0"/>
              <a:buNone/>
              <a:defRPr sz="1600" kern="1200">
                <a:solidFill>
                  <a:schemeClr val="tx1">
                    <a:tint val="75000"/>
                  </a:schemeClr>
                </a:solidFill>
                <a:latin typeface="Arial" pitchFamily="34" charset="0"/>
                <a:ea typeface="+mn-ea"/>
                <a:cs typeface="Arial" pitchFamily="34" charset="0"/>
              </a:defRPr>
            </a:lvl3pPr>
            <a:lvl4pPr marL="1371600" indent="0" algn="ctr" rtl="0" fontAlgn="base">
              <a:spcBef>
                <a:spcPct val="0"/>
              </a:spcBef>
              <a:spcAft>
                <a:spcPts val="600"/>
              </a:spcAft>
              <a:buFont typeface="Arial" charset="0"/>
              <a:buNone/>
              <a:defRPr sz="1600" kern="1200">
                <a:solidFill>
                  <a:schemeClr val="tx1">
                    <a:tint val="75000"/>
                  </a:schemeClr>
                </a:solidFill>
                <a:latin typeface="Arial" pitchFamily="34" charset="0"/>
                <a:ea typeface="+mn-ea"/>
                <a:cs typeface="Arial" pitchFamily="34" charset="0"/>
              </a:defRPr>
            </a:lvl4pPr>
            <a:lvl5pPr marL="1828800" indent="0" algn="ctr" rtl="0" fontAlgn="base">
              <a:spcBef>
                <a:spcPct val="0"/>
              </a:spcBef>
              <a:spcAft>
                <a:spcPts val="600"/>
              </a:spcAft>
              <a:buClr>
                <a:schemeClr val="accent1"/>
              </a:buClr>
              <a:buFont typeface="Arial" charset="0"/>
              <a:buNone/>
              <a:defRPr sz="16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b="1" dirty="0" smtClean="0">
              <a:solidFill>
                <a:schemeClr val="bg1"/>
              </a:solidFill>
            </a:endParaRPr>
          </a:p>
          <a:p>
            <a:pPr algn="ctr"/>
            <a:r>
              <a:rPr lang="en-US" sz="3600" b="1" dirty="0" smtClean="0">
                <a:solidFill>
                  <a:schemeClr val="accent5">
                    <a:lumMod val="40000"/>
                    <a:lumOff val="60000"/>
                  </a:schemeClr>
                </a:solidFill>
              </a:rPr>
              <a:t>PeopleSoft 9.2 Global Enhancements</a:t>
            </a:r>
            <a:endParaRPr lang="en-US" sz="3600" b="1" dirty="0">
              <a:solidFill>
                <a:schemeClr val="accent5">
                  <a:lumMod val="40000"/>
                  <a:lumOff val="60000"/>
                </a:scheme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22" y="129846"/>
            <a:ext cx="268605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0495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Pivot Grids</a:t>
            </a:r>
            <a:endParaRPr lang="en-US" dirty="0"/>
          </a:p>
        </p:txBody>
      </p:sp>
      <p:sp>
        <p:nvSpPr>
          <p:cNvPr id="3" name="Content Placeholder 2"/>
          <p:cNvSpPr>
            <a:spLocks noGrp="1"/>
          </p:cNvSpPr>
          <p:nvPr>
            <p:ph idx="1"/>
          </p:nvPr>
        </p:nvSpPr>
        <p:spPr/>
        <p:txBody>
          <a:bodyPr/>
          <a:lstStyle/>
          <a:p>
            <a:r>
              <a:rPr lang="en-US" dirty="0"/>
              <a:t>Pivots grids are based on PS Queries and can display the results in a grid format, a chart format, or both. Use the Pivot Grid Wizard to design how the page should appear.</a:t>
            </a:r>
          </a:p>
          <a:p>
            <a:r>
              <a:rPr lang="en-US" dirty="0"/>
              <a:t>Pivot grids can be added as </a:t>
            </a:r>
            <a:r>
              <a:rPr lang="en-US" dirty="0" err="1"/>
              <a:t>pagelets</a:t>
            </a:r>
            <a:r>
              <a:rPr lang="en-US" dirty="0"/>
              <a:t> (on a user’s Home page) and to the Queries tab in a </a:t>
            </a:r>
            <a:r>
              <a:rPr lang="en-US" dirty="0" err="1"/>
              <a:t>WorkCenter</a:t>
            </a:r>
            <a:r>
              <a:rPr lang="en-US" dirty="0"/>
              <a:t>.</a:t>
            </a:r>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614" y="2829465"/>
            <a:ext cx="7071235" cy="3485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8314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Embedded Help</a:t>
            </a:r>
            <a:endParaRPr lang="en-US" dirty="0"/>
          </a:p>
        </p:txBody>
      </p:sp>
      <p:sp>
        <p:nvSpPr>
          <p:cNvPr id="3" name="Content Placeholder 2"/>
          <p:cNvSpPr>
            <a:spLocks noGrp="1"/>
          </p:cNvSpPr>
          <p:nvPr>
            <p:ph idx="1"/>
          </p:nvPr>
        </p:nvSpPr>
        <p:spPr/>
        <p:txBody>
          <a:bodyPr/>
          <a:lstStyle/>
          <a:p>
            <a:r>
              <a:rPr lang="en-US" sz="1600" dirty="0"/>
              <a:t>Click the Embedded Help </a:t>
            </a:r>
            <a:r>
              <a:rPr lang="en-US" sz="1600" dirty="0" smtClean="0"/>
              <a:t>icon </a:t>
            </a:r>
            <a:r>
              <a:rPr lang="en-US" sz="1600" dirty="0"/>
              <a:t>to open a secondary window with information about the page or section </a:t>
            </a:r>
          </a:p>
          <a:p>
            <a:r>
              <a:rPr lang="en-US" sz="1600" dirty="0"/>
              <a:t>Explains How to perform a specific task</a:t>
            </a:r>
          </a:p>
          <a:p>
            <a:r>
              <a:rPr lang="en-US" sz="1600" dirty="0"/>
              <a:t>Message appears in the Modal window which can be moved around the page</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916" y="2343419"/>
            <a:ext cx="5981700" cy="4109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898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Alignment, Order and Positioning</a:t>
            </a:r>
            <a:endParaRPr lang="en-US" dirty="0"/>
          </a:p>
        </p:txBody>
      </p:sp>
      <p:sp>
        <p:nvSpPr>
          <p:cNvPr id="3" name="Content Placeholder 2"/>
          <p:cNvSpPr>
            <a:spLocks noGrp="1"/>
          </p:cNvSpPr>
          <p:nvPr>
            <p:ph idx="1"/>
          </p:nvPr>
        </p:nvSpPr>
        <p:spPr/>
        <p:txBody>
          <a:bodyPr/>
          <a:lstStyle/>
          <a:p>
            <a:r>
              <a:rPr lang="en-US" sz="1800" dirty="0"/>
              <a:t>Alignment</a:t>
            </a:r>
          </a:p>
          <a:p>
            <a:pPr lvl="1"/>
            <a:r>
              <a:rPr lang="en-US" sz="1600" dirty="0"/>
              <a:t>In PeopleSoft 9.1, all of the search and transaction fields were aligned to the left side of the page</a:t>
            </a:r>
          </a:p>
          <a:p>
            <a:pPr lvl="1"/>
            <a:r>
              <a:rPr lang="en-US" sz="1600" dirty="0"/>
              <a:t>In PeopleSoft 9.2, all of the search and transaction field labels will be right aligned to the fields</a:t>
            </a:r>
          </a:p>
          <a:p>
            <a:pPr marL="0" indent="0">
              <a:buNone/>
            </a:pPr>
            <a:r>
              <a:rPr lang="en-US" sz="1400" b="1" dirty="0" smtClean="0"/>
              <a:t>     PeopleSoft 9.1                                                              PeopleSoft 9.2</a:t>
            </a:r>
          </a:p>
          <a:p>
            <a:endParaRPr lang="en-US" sz="1800" dirty="0"/>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19" y="2923905"/>
            <a:ext cx="3625340" cy="3451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6646" y="2941157"/>
            <a:ext cx="3586253" cy="313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14639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Alignment, Order and Positioning</a:t>
            </a:r>
            <a:endParaRPr lang="en-US" dirty="0"/>
          </a:p>
        </p:txBody>
      </p:sp>
      <p:sp>
        <p:nvSpPr>
          <p:cNvPr id="3" name="Content Placeholder 2"/>
          <p:cNvSpPr>
            <a:spLocks noGrp="1"/>
          </p:cNvSpPr>
          <p:nvPr>
            <p:ph idx="1"/>
          </p:nvPr>
        </p:nvSpPr>
        <p:spPr/>
        <p:txBody>
          <a:bodyPr/>
          <a:lstStyle/>
          <a:p>
            <a:r>
              <a:rPr lang="en-US" sz="1800" dirty="0" smtClean="0"/>
              <a:t>Order </a:t>
            </a:r>
            <a:r>
              <a:rPr lang="en-US" sz="1800" dirty="0"/>
              <a:t>and Positioning</a:t>
            </a:r>
          </a:p>
          <a:p>
            <a:pPr lvl="1"/>
            <a:r>
              <a:rPr lang="en-US" sz="1600" dirty="0"/>
              <a:t>Order and position of fields on the page may have changed</a:t>
            </a:r>
          </a:p>
          <a:p>
            <a:pPr lvl="1"/>
            <a:r>
              <a:rPr lang="en-US" sz="1600" dirty="0"/>
              <a:t>Function is not impacted or changes as a result</a:t>
            </a:r>
          </a:p>
          <a:p>
            <a:pPr marL="0" indent="0">
              <a:buNone/>
            </a:pPr>
            <a:r>
              <a:rPr lang="en-US" b="1" dirty="0" smtClean="0"/>
              <a:t>    </a:t>
            </a:r>
            <a:r>
              <a:rPr lang="en-US" sz="1400" b="1" dirty="0" smtClean="0"/>
              <a:t>PeopleSoft </a:t>
            </a:r>
            <a:r>
              <a:rPr lang="en-US" sz="1400" b="1" dirty="0"/>
              <a:t>9.1                                                         </a:t>
            </a:r>
            <a:r>
              <a:rPr lang="en-US" sz="1400" b="1" dirty="0" smtClean="0"/>
              <a:t>PeopleSoft </a:t>
            </a:r>
            <a:r>
              <a:rPr lang="en-US" sz="1400" b="1" dirty="0"/>
              <a:t>9.2</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27" y="2450709"/>
            <a:ext cx="3482284" cy="3457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519" y="2435083"/>
            <a:ext cx="4002026" cy="3396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65022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PTUM_2010_Full">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92372BEA5A82746B2AAABD40AC07E10" ma:contentTypeVersion="2" ma:contentTypeDescription="Create a new document." ma:contentTypeScope="" ma:versionID="17a7ff4022801645cffacfa3a140205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8CF42F-BAF7-448C-98FE-73376CA5A12F}"/>
</file>

<file path=customXml/itemProps2.xml><?xml version="1.0" encoding="utf-8"?>
<ds:datastoreItem xmlns:ds="http://schemas.openxmlformats.org/officeDocument/2006/customXml" ds:itemID="{BC77DE86-99C5-4364-B12C-A5017636E166}"/>
</file>

<file path=customXml/itemProps3.xml><?xml version="1.0" encoding="utf-8"?>
<ds:datastoreItem xmlns:ds="http://schemas.openxmlformats.org/officeDocument/2006/customXml" ds:itemID="{B182F915-E4E5-464F-8EDD-FF7E61DCBAD2}"/>
</file>

<file path=docProps/app.xml><?xml version="1.0" encoding="utf-8"?>
<Properties xmlns="http://schemas.openxmlformats.org/officeDocument/2006/extended-properties" xmlns:vt="http://schemas.openxmlformats.org/officeDocument/2006/docPropsVTypes">
  <Template>OPTUM_2010_Full</Template>
  <TotalTime>38791</TotalTime>
  <Words>2054</Words>
  <Application>Microsoft Office PowerPoint</Application>
  <PresentationFormat>On-screen Show (4:3)</PresentationFormat>
  <Paragraphs>259</Paragraphs>
  <Slides>36</Slides>
  <Notes>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OPTUM_2010_Full</vt:lpstr>
      <vt:lpstr>PowerPoint Presentation</vt:lpstr>
      <vt:lpstr>Agenda</vt:lpstr>
      <vt:lpstr>Introductions</vt:lpstr>
      <vt:lpstr>Schedule</vt:lpstr>
      <vt:lpstr>PowerPoint Presentation</vt:lpstr>
      <vt:lpstr>Pivot Grids</vt:lpstr>
      <vt:lpstr>Embedded Help</vt:lpstr>
      <vt:lpstr>Alignment, Order and Positioning</vt:lpstr>
      <vt:lpstr>Alignment, Order and Positioning</vt:lpstr>
      <vt:lpstr>PowerPoint Presentation</vt:lpstr>
      <vt:lpstr>Billing 9.2 Highlights </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Business Processes – Deltas 9.1 vs 9.2</vt:lpstr>
      <vt:lpstr>Customizations</vt:lpstr>
      <vt:lpstr>Customizations</vt:lpstr>
      <vt:lpstr>Customizations</vt:lpstr>
      <vt:lpstr>Customizations</vt:lpstr>
      <vt:lpstr>Customizations</vt:lpstr>
      <vt:lpstr>Customizations</vt:lpstr>
      <vt:lpstr>Customizations</vt:lpstr>
      <vt:lpstr>Inbound Interfaces</vt:lpstr>
      <vt:lpstr>Outbound Interfaces</vt:lpstr>
      <vt:lpstr>Thank you</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PeopleSoft ERP</dc:title>
  <dc:creator>Jesper Wrangle</dc:creator>
  <cp:lastModifiedBy>Fiona C McIntosh</cp:lastModifiedBy>
  <cp:revision>480</cp:revision>
  <cp:lastPrinted>2016-06-06T12:31:30Z</cp:lastPrinted>
  <dcterms:created xsi:type="dcterms:W3CDTF">2011-06-24T13:58:15Z</dcterms:created>
  <dcterms:modified xsi:type="dcterms:W3CDTF">2016-10-04T21:39:40Z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0x010100292372BEA5A82746B2AAABD40AC07E10</vt:lpwstr>
  </property>
  <property fmtid="{D5CDD505-2E9C-101B-9397-08002B2CF9AE}" pid="3" name="Order">
    <vt:r8>141500</vt:r8>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ies>
</file>